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6"/>
  </p:notesMasterIdLst>
  <p:sldIdLst>
    <p:sldId id="585" r:id="rId2"/>
    <p:sldId id="700" r:id="rId3"/>
    <p:sldId id="803" r:id="rId4"/>
    <p:sldId id="804" r:id="rId5"/>
    <p:sldId id="796" r:id="rId6"/>
    <p:sldId id="805" r:id="rId7"/>
    <p:sldId id="806" r:id="rId8"/>
    <p:sldId id="807" r:id="rId9"/>
    <p:sldId id="809" r:id="rId10"/>
    <p:sldId id="810" r:id="rId11"/>
    <p:sldId id="811" r:id="rId12"/>
    <p:sldId id="812" r:id="rId13"/>
    <p:sldId id="813" r:id="rId14"/>
    <p:sldId id="808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7" autoAdjust="0"/>
  </p:normalViewPr>
  <p:slideViewPr>
    <p:cSldViewPr snapToGrid="0">
      <p:cViewPr varScale="1">
        <p:scale>
          <a:sx n="147" d="100"/>
          <a:sy n="147" d="100"/>
        </p:scale>
        <p:origin x="108" y="3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0F090-7E74-4FFD-BE36-E9B69AED82C3}" type="datetimeFigureOut">
              <a:rPr lang="de-DE" smtClean="0"/>
              <a:t>13.01.2024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64BAB-5BA2-4FE7-B15A-FCB7F3CF8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91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44312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03687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4166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6752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6729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2551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1087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5800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78899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5897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3461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13.01.2024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13.01.2024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13.01.2024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13.01.2024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13.01.2024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13.01.2024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13.01.2024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13.01.2024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13.01.2024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13.01.2024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13.01.2024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13.01.2024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9628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Was bedeutet untadelig?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 err="1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Unanklagbar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, unbescholten, nicht festzuhalten, ohne Angriffspunkt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Biblische Beispiele: Noah, Priester, Zacharias, Witwen, Paulus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Mose 6,9; 3. Mose 21,16-24; Lukas 1,6; 1. Timotheus 5,7; 1. Thessalonicher 2,10)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sz="32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Ein gegenwärtiger und andauernder Zustand der </a:t>
            </a:r>
            <a:r>
              <a:rPr lang="de-DE" sz="3200" kern="0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Unanklagbarkeit</a:t>
            </a:r>
            <a:r>
              <a:rPr lang="de-DE" sz="32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!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Sie besitzen einen untadeligen Charakter</a:t>
            </a:r>
          </a:p>
        </p:txBody>
      </p:sp>
    </p:spTree>
    <p:extLst>
      <p:ext uri="{BB962C8B-B14F-4D97-AF65-F5344CB8AC3E}">
        <p14:creationId xmlns:p14="http://schemas.microsoft.com/office/powerpoint/2010/main" val="31091821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9628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2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Was bedeutet untadelig nicht?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Sündlosigkeit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Biblische Beispiele: Noah, Priester, Zacharias, Witwen, Paulus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Mose 9,21; Maleachi 2,8; Lukas 1,20; 1. Timotheus 5,6; Römer 7,19)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sz="32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Vollkommen sündlos war nur Jesus Christus (1. Petrus 2,21-24; 2. Korinther 5,21)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Sie besitzen einen untadeligen Charakter</a:t>
            </a:r>
          </a:p>
        </p:txBody>
      </p:sp>
    </p:spTree>
    <p:extLst>
      <p:ext uri="{BB962C8B-B14F-4D97-AF65-F5344CB8AC3E}">
        <p14:creationId xmlns:p14="http://schemas.microsoft.com/office/powerpoint/2010/main" val="36670495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9628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3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Was bedeutet untadelig für den Kontext?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Übergeordnetes Charaktermerkmal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(Titus 1,6; vgl. Galater 5,22; Römer 1,29)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Alles weitere definiert, was mit „untadelig“ gemeint ist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sz="32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Wo liegt das Herzensproblem? (Einstellung, Lust, Ego, usw.)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Sie besitzen einen untadeligen Charakter</a:t>
            </a:r>
          </a:p>
        </p:txBody>
      </p:sp>
    </p:spTree>
    <p:extLst>
      <p:ext uri="{BB962C8B-B14F-4D97-AF65-F5344CB8AC3E}">
        <p14:creationId xmlns:p14="http://schemas.microsoft.com/office/powerpoint/2010/main" val="20122870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9628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4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Was bedeutet untadelig in Sachen Vorbild und Nachahmung?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Nur einem guten Vorbild sollen wir folgen (Christus-ähnlich)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Biblische Aufrufe: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1. Korinther 4,16; 11,1; Philipper 3,17; 2. Thessalonicher 3,9; 1. Timotheus 4,12; Hebräer 13,7; 1. Petrus 5,3)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sz="32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Ist dein Leben ein Vorbild zur Nachahmung?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Sie besitzen einen untadeligen Charakter</a:t>
            </a:r>
          </a:p>
        </p:txBody>
      </p:sp>
    </p:spTree>
    <p:extLst>
      <p:ext uri="{BB962C8B-B14F-4D97-AF65-F5344CB8AC3E}">
        <p14:creationId xmlns:p14="http://schemas.microsoft.com/office/powerpoint/2010/main" val="44106480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Fallen geistliche Leiter einfach vom Himmel?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Timotheus 3,1-7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Sie beachten einen inneren Ruf (Vers 1)</a:t>
            </a:r>
          </a:p>
          <a:p>
            <a:pPr marL="714375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Sie besitzen einen untadeligen Charakter (Verse 2a.3)</a:t>
            </a:r>
          </a:p>
          <a:p>
            <a:pPr marL="1628775" lvl="2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lphaLcParenR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Was bedeutet untadelig?</a:t>
            </a:r>
          </a:p>
          <a:p>
            <a:pPr marL="1628775" lvl="2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lphaLcParenR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Was bedeutet untadelig nicht?</a:t>
            </a:r>
          </a:p>
          <a:p>
            <a:pPr marL="1628775" lvl="2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lphaLcParenR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Was bedeutet untadelig für den Kontext?</a:t>
            </a:r>
          </a:p>
          <a:p>
            <a:pPr marL="1628775" lvl="2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lphaLcParenR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Was bedeutet untadelig in Sachen Vorbild und Nachahmung?</a:t>
            </a:r>
          </a:p>
        </p:txBody>
      </p:sp>
    </p:spTree>
    <p:extLst>
      <p:ext uri="{BB962C8B-B14F-4D97-AF65-F5344CB8AC3E}">
        <p14:creationId xmlns:p14="http://schemas.microsoft.com/office/powerpoint/2010/main" val="285211501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Fallen geistliche Leiter einfach vom Himmel?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Timotheus 3,1-7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356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Sie beachten einen inneren Ruf (Vers 1)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Sie besitzen einen untadeligen Charakter (Verse 2a.3)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Sie brauchen einen fähigen Lehr-Skill (Vers 2b)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Sie bauen ein ordentliches Heim (Verse 4-5)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Sie bedürfen einer gewissen Reife (Vers 6)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Sie benötigen einen guten Ruf (Vers 7)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de-DE" sz="24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Das Ziel dieser Predigt ist es, dass du die Voraussetzungen für geistliche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de-DE" sz="24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Gemeindeleiter kennst, sie prüfst und dein eigenes Leben reflektierst.</a:t>
            </a:r>
          </a:p>
        </p:txBody>
      </p:sp>
    </p:spTree>
    <p:extLst>
      <p:ext uri="{BB962C8B-B14F-4D97-AF65-F5344CB8AC3E}">
        <p14:creationId xmlns:p14="http://schemas.microsoft.com/office/powerpoint/2010/main" val="41639403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1. + 2. Timotheus &amp; Titus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Anweisungen für Hirten / Älteste / Aufseher / Vorsteher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Die ganze Gemeinde ist angesprochen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1. Timotheus 6,21; 2. Timotheus 4,22; Titus 3,15)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Pastoralbriefe</a:t>
            </a:r>
          </a:p>
        </p:txBody>
      </p:sp>
    </p:spTree>
    <p:extLst>
      <p:ext uri="{BB962C8B-B14F-4D97-AF65-F5344CB8AC3E}">
        <p14:creationId xmlns:p14="http://schemas.microsoft.com/office/powerpoint/2010/main" val="280932813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Hintergrund: Ephesus:</a:t>
            </a:r>
          </a:p>
          <a:p>
            <a:pPr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Paulus ist drei Jahre Hirten-Lehrer in Ephesus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(Apostelgeschichte 20,31)</a:t>
            </a:r>
          </a:p>
          <a:p>
            <a:pPr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Falsche Leiter haben sich eingeschlichen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Apostelgeschichte 20,29-30; 1. Timotheus 1,6-7; 2,12; 5,22)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Sie beachten einen inneren Ruf</a:t>
            </a:r>
          </a:p>
        </p:txBody>
      </p:sp>
    </p:spTree>
    <p:extLst>
      <p:ext uri="{BB962C8B-B14F-4D97-AF65-F5344CB8AC3E}">
        <p14:creationId xmlns:p14="http://schemas.microsoft.com/office/powerpoint/2010/main" val="395399123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 wichtiger Ruf</a:t>
            </a:r>
          </a:p>
          <a:p>
            <a:pPr marL="514350" indent="-514350"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 eingeschränkter Ruf</a:t>
            </a:r>
          </a:p>
          <a:p>
            <a:pPr marL="514350" indent="-514350"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 überzeugender Ruf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Trachten: Etwas verfolgen, anstreben, von innen nach außen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Begehren: Inneres Fühlen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Sie beachten einen inneren Ruf</a:t>
            </a:r>
          </a:p>
        </p:txBody>
      </p:sp>
    </p:spTree>
    <p:extLst>
      <p:ext uri="{BB962C8B-B14F-4D97-AF65-F5344CB8AC3E}">
        <p14:creationId xmlns:p14="http://schemas.microsoft.com/office/powerpoint/2010/main" val="400098147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4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 verantwortungsvoller Ruf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Verbunden mit Rechenschaft und einem strengen Urteil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(Hebräer 13,17; Jakobus 3,1)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 err="1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Aufseheramt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1120775" lvl="1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Apostel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(Apostelgeschichte 1,20)</a:t>
            </a:r>
            <a:endParaRPr lang="de-DE" sz="3200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1120775" lvl="1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Apostel + Älteste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(Apostelgeschichte 11,30; 15,2.4.22-23; 16,4; 21,18)</a:t>
            </a:r>
          </a:p>
          <a:p>
            <a:pPr marL="1120775" lvl="1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Älteste auf Grundlage der Apostel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(Apostelgeschichte 14,23; Philipper 1,1; Titus 1,5; Epheser 2,20; 4,11)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Sie beachten einen inneren Ruf</a:t>
            </a:r>
          </a:p>
        </p:txBody>
      </p:sp>
    </p:spTree>
    <p:extLst>
      <p:ext uri="{BB962C8B-B14F-4D97-AF65-F5344CB8AC3E}">
        <p14:creationId xmlns:p14="http://schemas.microsoft.com/office/powerpoint/2010/main" val="175126843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4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 verantwortungsvoller Ruf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Synonyme für geistliche Leiter einer Gemeinde</a:t>
            </a:r>
          </a:p>
          <a:p>
            <a:pPr marL="1120775" lvl="1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Aufseher = Hirte, der die Herde hütet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(Apostelgeschichte 20,28)</a:t>
            </a:r>
            <a:endParaRPr lang="de-DE" sz="3200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1120775" lvl="1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Aufseher = Ältester = Verwalter = Lehrer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(Titus 1,5-9)</a:t>
            </a:r>
          </a:p>
          <a:p>
            <a:pPr marL="1120775" lvl="1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Ältester = Hirte, der die Herde hütet (= Aufsicht üben)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Petrus 5,1-3)</a:t>
            </a:r>
          </a:p>
          <a:p>
            <a:pPr marL="1120775" lvl="1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Aufseher = Vorsteher = Lehrer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Timotheus 3,2-5)</a:t>
            </a:r>
          </a:p>
          <a:p>
            <a:pPr marL="1120775" lvl="1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Lehrer = Führer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(Hebräer 13,7)</a:t>
            </a:r>
          </a:p>
          <a:p>
            <a:pPr marL="1120775" lvl="1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Älteste = Vorsteher = Lehrer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Timotheus 5,17)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Sie beachten einen inneren Ruf</a:t>
            </a:r>
          </a:p>
        </p:txBody>
      </p:sp>
    </p:spTree>
    <p:extLst>
      <p:ext uri="{BB962C8B-B14F-4D97-AF65-F5344CB8AC3E}">
        <p14:creationId xmlns:p14="http://schemas.microsoft.com/office/powerpoint/2010/main" val="180484846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5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 würdiger Ruf</a:t>
            </a:r>
          </a:p>
          <a:p>
            <a:pPr marL="514350" indent="-514350">
              <a:buFont typeface="+mj-lt"/>
              <a:buAutoNum type="alphaLcParenR" startAt="5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 anspruchsvoller Ruf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Sie beachten einen inneren Ruf</a:t>
            </a:r>
          </a:p>
        </p:txBody>
      </p:sp>
    </p:spTree>
    <p:extLst>
      <p:ext uri="{BB962C8B-B14F-4D97-AF65-F5344CB8AC3E}">
        <p14:creationId xmlns:p14="http://schemas.microsoft.com/office/powerpoint/2010/main" val="215597702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9628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Drei Gründe für Gottes hohen Standard für Leiter:</a:t>
            </a:r>
          </a:p>
          <a:p>
            <a:pPr marL="874712" indent="-514350">
              <a:buFont typeface="+mj-lt"/>
              <a:buAutoNum type="arabicParenBoth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Weil sie mit der Führung, dem Schutz und der Versorgung von seinen Kindern betraut sind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(Apostelgeschichte 20,28; 1. Petrus 5,2)</a:t>
            </a:r>
          </a:p>
          <a:p>
            <a:pPr marL="874712" indent="-514350">
              <a:buFont typeface="+mj-lt"/>
              <a:buAutoNum type="arabicParenBoth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Weil sie selbst lebendige Vorbilder sein müssen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Petrus 5,3)</a:t>
            </a:r>
          </a:p>
          <a:p>
            <a:pPr marL="874712" indent="-514350">
              <a:buFont typeface="+mj-lt"/>
              <a:buAutoNum type="arabicParenBoth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Weil so die Gemeinde vor unfähigen und moralisch ungeeigneten Leitern geschützt wird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3. Johannes 9-11; vgl. Matthäus 20,27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 eaLnBrk="0" fontAlgn="base" hangingPunct="0">
              <a:spcBef>
                <a:spcPct val="20000"/>
              </a:spcBef>
              <a:spcAft>
                <a:spcPct val="0"/>
              </a:spcAft>
              <a:buNone/>
              <a:tabLst>
                <a:tab pos="714375" algn="l"/>
              </a:tabLst>
            </a:pPr>
            <a:r>
              <a:rPr lang="de-DE" sz="32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Männer mit Christus-ähnlichem Charakter!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Sie besitzen einen untadeligen Charakter</a:t>
            </a:r>
          </a:p>
        </p:txBody>
      </p:sp>
    </p:spTree>
    <p:extLst>
      <p:ext uri="{BB962C8B-B14F-4D97-AF65-F5344CB8AC3E}">
        <p14:creationId xmlns:p14="http://schemas.microsoft.com/office/powerpoint/2010/main" val="8728393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841</Words>
  <Application>Microsoft Office PowerPoint</Application>
  <PresentationFormat>Breitbild</PresentationFormat>
  <Paragraphs>99</Paragraphs>
  <Slides>14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Timotheus 3,1-7: Fallen geistliche Leiter einfach vom Himmel?</dc:title>
  <dc:creator>Sascha Kriegler</dc:creator>
  <cp:lastModifiedBy>Sascha Kriegler</cp:lastModifiedBy>
  <cp:revision>571</cp:revision>
  <dcterms:created xsi:type="dcterms:W3CDTF">2015-12-06T14:34:46Z</dcterms:created>
  <dcterms:modified xsi:type="dcterms:W3CDTF">2024-01-13T22:26:12Z</dcterms:modified>
</cp:coreProperties>
</file>