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585" r:id="rId2"/>
    <p:sldId id="671" r:id="rId3"/>
    <p:sldId id="611" r:id="rId4"/>
    <p:sldId id="672" r:id="rId5"/>
    <p:sldId id="664" r:id="rId6"/>
    <p:sldId id="673" r:id="rId7"/>
    <p:sldId id="674" r:id="rId8"/>
    <p:sldId id="675" r:id="rId9"/>
    <p:sldId id="676" r:id="rId10"/>
    <p:sldId id="421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0000"/>
    <a:srgbClr val="EAEFF7"/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5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22.09.2024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1495932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22.09.2024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167047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22.09.2024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504315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22.09.2024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417278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22.09.2024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148803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22.09.2024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924734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22.09.2024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043208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22.09.2024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212909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22.09.2024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458274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22.09.2024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897840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22.09.2024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655982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78052-0DDC-454C-BFA8-EE9E5D62F210}" type="datetimeFigureOut">
              <a:rPr lang="de-DE" smtClean="0"/>
              <a:t>22.09.2024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459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bpb.de/gesellschaft/umwelt/dossier-umwelt/76052/natur-landschaft-wildnis?p=al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kerstinskrabbelwiese.blogspot.de/2014/06/bilderwunsch-veronika.html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" name="Picture 4" descr="logo">
            <a:extLst>
              <a:ext uri="{FF2B5EF4-FFF2-40B4-BE49-F238E27FC236}">
                <a16:creationId xmlns:a16="http://schemas.microsoft.com/office/drawing/2014/main" id="{FA509D64-B823-47C6-AE2F-D6A36D6605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38300227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" name="Picture 4" descr="logo">
            <a:extLst>
              <a:ext uri="{FF2B5EF4-FFF2-40B4-BE49-F238E27FC236}">
                <a16:creationId xmlns:a16="http://schemas.microsoft.com/office/drawing/2014/main" id="{6F46BA41-AA40-44B0-B963-1D83CFBA78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2802971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" name="Picture 4" descr="logo">
            <a:extLst>
              <a:ext uri="{FF2B5EF4-FFF2-40B4-BE49-F238E27FC236}">
                <a16:creationId xmlns:a16="http://schemas.microsoft.com/office/drawing/2014/main" id="{FA509D64-B823-47C6-AE2F-D6A36D6605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9733D23E-0376-447E-ABB7-570A7C89B8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47675" y="668977"/>
            <a:ext cx="8286750" cy="5520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296148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-9525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199" y="274638"/>
            <a:ext cx="854392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Mit den Hirten will ich gehen…</a:t>
            </a:r>
            <a:endParaRPr lang="de-DE" sz="32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pic>
        <p:nvPicPr>
          <p:cNvPr id="10" name="Picture 4" descr="logo">
            <a:extLst>
              <a:ext uri="{FF2B5EF4-FFF2-40B4-BE49-F238E27FC236}">
                <a16:creationId xmlns:a16="http://schemas.microsoft.com/office/drawing/2014/main" id="{CB64CCA8-1375-4D87-BCE6-1D824757A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A8B458F8-3602-4898-BE61-0B2AF11AE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51063"/>
            <a:ext cx="8543924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1. Petrus 5,1-4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A326F71-41C5-403C-B067-45190D54D33B}"/>
              </a:ext>
            </a:extLst>
          </p:cNvPr>
          <p:cNvSpPr/>
          <p:nvPr/>
        </p:nvSpPr>
        <p:spPr>
          <a:xfrm>
            <a:off x="457200" y="2854375"/>
            <a:ext cx="11320272" cy="13788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… weil sie die Herde vorbildlich hüten (Verse 1-3)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… weil sie den Oberhirten sehnsüchtig erwarten (Vers 4)</a:t>
            </a:r>
          </a:p>
        </p:txBody>
      </p:sp>
    </p:spTree>
    <p:extLst>
      <p:ext uri="{BB962C8B-B14F-4D97-AF65-F5344CB8AC3E}">
        <p14:creationId xmlns:p14="http://schemas.microsoft.com/office/powerpoint/2010/main" val="340411060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Mit den Hirten will ich gehen…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Zuhören lohnt sich!</a:t>
            </a:r>
          </a:p>
          <a:p>
            <a:pPr marL="714375" indent="-514350">
              <a:buFont typeface="+mj-lt"/>
              <a:buAutoNum type="arabicParenBoth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Der Brief wurde damals allen							aus einer Gemeinde vorgelesen</a:t>
            </a:r>
          </a:p>
          <a:p>
            <a:pPr marL="714375" indent="-514350">
              <a:buFont typeface="+mj-lt"/>
              <a:buAutoNum type="arabicParenBoth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	Innerhalb der Gemeinden gibt es							Hirten, die für einen Teil	der						 Herde verantwortlich sind</a:t>
            </a:r>
          </a:p>
          <a:p>
            <a:pPr marL="714375" indent="-514350">
              <a:buFont typeface="+mj-lt"/>
              <a:buAutoNum type="arabicParenBoth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Prinzip: Unterordnung und gegenseitige Demut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Prinzip des Hirtendienstes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B900D9DB-41D2-4B10-A28B-9AE0E514D22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6330951" y="1989138"/>
            <a:ext cx="2651124" cy="2651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21713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Mit den Hirten will ich gehen…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… weil sie vorbildlich die Herde hüten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6">
            <a:extLst>
              <a:ext uri="{FF2B5EF4-FFF2-40B4-BE49-F238E27FC236}">
                <a16:creationId xmlns:a16="http://schemas.microsoft.com/office/drawing/2014/main" id="{75DD314A-32BA-4C3E-80B7-1774A1CF9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Älteste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anose="05000000000000000000" pitchFamily="2" charset="2"/>
            </a:endParaRPr>
          </a:p>
          <a:p>
            <a:pPr marL="542925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Aufseher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(Apostelgeschichte 20,28; Philipper 1,1; 1. Timotheus 3,1-2; Titus 1,7)</a:t>
            </a:r>
          </a:p>
          <a:p>
            <a:pPr marL="542925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Hirten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Petrus 5,2-4; vgl. Epheser 4,11)</a:t>
            </a:r>
          </a:p>
          <a:p>
            <a:pPr marL="542925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Führer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(Hebräer 13,17)</a:t>
            </a:r>
          </a:p>
          <a:p>
            <a:pPr marL="542925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Vorsteher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Thessalonicher 5,12; 1. Timotheus 5,12.17; vgl. Römer 12,8)</a:t>
            </a:r>
          </a:p>
          <a:p>
            <a:pPr marL="542925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Gottes Verwalter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(Titus 1,7)</a:t>
            </a:r>
          </a:p>
        </p:txBody>
      </p:sp>
    </p:spTree>
    <p:extLst>
      <p:ext uri="{BB962C8B-B14F-4D97-AF65-F5344CB8AC3E}">
        <p14:creationId xmlns:p14="http://schemas.microsoft.com/office/powerpoint/2010/main" val="336491993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Mit den Hirten will ich gehen…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… weil sie vorbildlich die Herde hüten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6">
            <a:extLst>
              <a:ext uri="{FF2B5EF4-FFF2-40B4-BE49-F238E27FC236}">
                <a16:creationId xmlns:a16="http://schemas.microsoft.com/office/drawing/2014/main" id="{75DD314A-32BA-4C3E-80B7-1774A1CF9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Petrus‘ Ansporn und Motivator für Älteste</a:t>
            </a:r>
          </a:p>
          <a:p>
            <a:pPr marL="542925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Er nennt sich Mitältester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(Johannes 21,15-17)</a:t>
            </a:r>
          </a:p>
          <a:p>
            <a:pPr marL="542925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Er ist Zeuge der Leiden Christi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(Lukas 24,45-48; Apostelgeschichte 5,41)</a:t>
            </a:r>
          </a:p>
          <a:p>
            <a:pPr marL="542925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Er ist auch Teilhaber der Herrlichkeit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(Römer 8,17-18; Kolosser 3,4)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56297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Mit den Hirten will ich gehen…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… weil sie vorbildlich die Herde hüten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6">
            <a:extLst>
              <a:ext uri="{FF2B5EF4-FFF2-40B4-BE49-F238E27FC236}">
                <a16:creationId xmlns:a16="http://schemas.microsoft.com/office/drawing/2014/main" id="{75DD314A-32BA-4C3E-80B7-1774A1CF9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Hütet die Herde Gottes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(vgl. Apostelgeschichte 20,28)</a:t>
            </a:r>
          </a:p>
          <a:p>
            <a:pPr marL="714375" indent="-514350">
              <a:buFont typeface="+mj-lt"/>
              <a:buAutoNum type="alphaLcParenR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Nicht aus Zwang, sondern freiwillig, Gott gemäß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(vgl. 1. Timotheus 3,1)</a:t>
            </a:r>
          </a:p>
          <a:p>
            <a:pPr marL="714375" indent="-514350">
              <a:buFont typeface="+mj-lt"/>
              <a:buAutoNum type="alphaLcParenR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Nicht aus schändlicher Gewinnsucht, sondern bereitwillig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1. Timotheus 3,3; Titus 1,7.11;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vgl. 1. Korinther 9,7-14; Galater 6,6; 1. Timotheus 5,17.18)</a:t>
            </a:r>
          </a:p>
          <a:p>
            <a:pPr marL="714375" indent="-514350">
              <a:buFont typeface="+mj-lt"/>
              <a:buAutoNum type="alphaLcParenR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Nicht als Herrscher, sondern als Vorbilder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(Markus 10,42-45; 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1. Timotheus 4,12; 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Philipper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3,17;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vgl. 3. Johannes 9-10)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20040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Mit den Hirten will ich gehen…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… weil sie den Oberhirten sehnsüchtig erwarten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6">
            <a:extLst>
              <a:ext uri="{FF2B5EF4-FFF2-40B4-BE49-F238E27FC236}">
                <a16:creationId xmlns:a16="http://schemas.microsoft.com/office/drawing/2014/main" id="{75DD314A-32BA-4C3E-80B7-1774A1CF9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Jesus Christus ist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542925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Der wahre Hirte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(Hesekiel 34,11-16)</a:t>
            </a:r>
          </a:p>
          <a:p>
            <a:pPr marL="542925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Der gute Hirte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(Johannes 10,11-14)</a:t>
            </a:r>
          </a:p>
          <a:p>
            <a:pPr marL="542925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Der große Hirte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(Hebräer 13,20)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Unverwelklicher Kranz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Korinther 9,24-25; 1.Thessalonicher 2,19 2. Timotheus 4,8; Jakobus 1,12; vgl. 1. Petrus 1,4)</a:t>
            </a:r>
          </a:p>
          <a:p>
            <a:pPr marL="200025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64030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-9525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199" y="274638"/>
            <a:ext cx="854392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Mit den Hirten will ich gehen…</a:t>
            </a:r>
            <a:endParaRPr lang="de-DE" sz="32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pic>
        <p:nvPicPr>
          <p:cNvPr id="10" name="Picture 4" descr="logo">
            <a:extLst>
              <a:ext uri="{FF2B5EF4-FFF2-40B4-BE49-F238E27FC236}">
                <a16:creationId xmlns:a16="http://schemas.microsoft.com/office/drawing/2014/main" id="{CB64CCA8-1375-4D87-BCE6-1D824757A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A8B458F8-3602-4898-BE61-0B2AF11AE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51063"/>
            <a:ext cx="8543924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1. Petrus 5,1-4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A326F71-41C5-403C-B067-45190D54D33B}"/>
              </a:ext>
            </a:extLst>
          </p:cNvPr>
          <p:cNvSpPr/>
          <p:nvPr/>
        </p:nvSpPr>
        <p:spPr>
          <a:xfrm>
            <a:off x="457200" y="2854375"/>
            <a:ext cx="11320272" cy="13788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… weil sie die Herde vorbildlich hüten (Verse 1-3)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… weil sie den Oberhirten sehnsüchtig erwarten (Vers 4)</a:t>
            </a:r>
          </a:p>
        </p:txBody>
      </p:sp>
    </p:spTree>
    <p:extLst>
      <p:ext uri="{BB962C8B-B14F-4D97-AF65-F5344CB8AC3E}">
        <p14:creationId xmlns:p14="http://schemas.microsoft.com/office/powerpoint/2010/main" val="2992294810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430</Words>
  <Application>Microsoft Office PowerPoint</Application>
  <PresentationFormat>Breitbild</PresentationFormat>
  <Paragraphs>41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5" baseType="lpstr">
      <vt:lpstr>AR ESSENCE</vt:lpstr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Petrus 5,1-4: Mit den Hirten will ich gehen…</dc:title>
  <dc:creator>Sascha Kriegler</dc:creator>
  <cp:lastModifiedBy>Sascha Kriegler</cp:lastModifiedBy>
  <cp:revision>472</cp:revision>
  <dcterms:created xsi:type="dcterms:W3CDTF">2015-12-06T14:34:46Z</dcterms:created>
  <dcterms:modified xsi:type="dcterms:W3CDTF">2024-09-22T07:00:32Z</dcterms:modified>
</cp:coreProperties>
</file>