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3" r:id="rId3"/>
  </p:sldMasterIdLst>
  <p:notesMasterIdLst>
    <p:notesMasterId r:id="rId14"/>
  </p:notesMasterIdLst>
  <p:sldIdLst>
    <p:sldId id="256" r:id="rId4"/>
    <p:sldId id="325" r:id="rId5"/>
    <p:sldId id="326" r:id="rId6"/>
    <p:sldId id="278" r:id="rId7"/>
    <p:sldId id="301" r:id="rId8"/>
    <p:sldId id="327" r:id="rId9"/>
    <p:sldId id="328" r:id="rId10"/>
    <p:sldId id="329" r:id="rId11"/>
    <p:sldId id="330" r:id="rId12"/>
    <p:sldId id="288" r:id="rId1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99"/>
    <a:srgbClr val="008000"/>
    <a:srgbClr val="0066CC"/>
    <a:srgbClr val="000066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68" autoAdjust="0"/>
    <p:restoredTop sz="94660"/>
  </p:normalViewPr>
  <p:slideViewPr>
    <p:cSldViewPr>
      <p:cViewPr>
        <p:scale>
          <a:sx n="100" d="100"/>
          <a:sy n="100" d="100"/>
        </p:scale>
        <p:origin x="-150" y="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7054419-1977-4B48-91D8-87A34BE9B8E7}" type="datetimeFigureOut">
              <a:rPr lang="de-DE"/>
              <a:pPr>
                <a:defRPr/>
              </a:pPr>
              <a:t>19.07.2014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5E5D9E3-5386-402E-881F-685C6169B65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6392764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EF862-911A-42BB-9C49-D1C1E6B1C0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4B89F-2E4A-4DCE-94A7-6348472AFC7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2C30E-CA6D-4632-9397-0AC1C74A3F8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D93A3-B0F7-4671-B449-2918C4FDA7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06DB1-8C79-47FB-82E1-AC9746BB13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7A53D-0A6A-4972-8C76-64B89DE8AB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E131D-A8DC-4E6D-B95F-751198D5E9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66E8A-3BDB-4D6D-9176-1768E08A6B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07FA3-6FD4-465A-90AB-A48F7E0B13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CB552-0AB5-48CF-AAEB-EEC9204F416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F9DDB-9467-400B-824B-7E648B23B5F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E902C-19A8-4106-8CD0-8B295974C6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9F1D7-8358-443C-8003-9AD6A5FFE8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01499-CCCC-4905-9823-2D1CA74C9C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1E3C4-DF13-485C-A52C-990402521E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2393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7088" y="1481138"/>
            <a:ext cx="3460750" cy="1220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81FEC-7258-4D80-855A-348D731B89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327775" y="917575"/>
            <a:ext cx="1770063" cy="17843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014413" y="917575"/>
            <a:ext cx="5160962" cy="17843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4413" y="917575"/>
            <a:ext cx="7073900" cy="304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1023938" y="1481138"/>
            <a:ext cx="7073900" cy="1220787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1014413" y="917575"/>
            <a:ext cx="7083425" cy="178435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DDC5F-362A-4611-8C2D-D0C587D015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E9E52-62F5-47CC-A5F6-546DFC1F399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99F84-4659-4E0F-8A04-4283E6D8AE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95735-DBA0-461D-ACBE-5B7D5C8696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6CAA7-8A09-4A91-A061-87183D8E9D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F10A0-3F37-4BDF-A8C7-18716DE177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EFE8625-828C-4AFC-93E1-87A771387AB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D0FD-9093-4BA0-907F-0E527601BAC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6450013"/>
            <a:ext cx="7385050" cy="273050"/>
          </a:xfrm>
          <a:prstGeom prst="rect">
            <a:avLst/>
          </a:prstGeom>
          <a:solidFill>
            <a:schemeClr val="tx2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8389938" y="6448425"/>
            <a:ext cx="755650" cy="273050"/>
          </a:xfrm>
          <a:prstGeom prst="rect">
            <a:avLst/>
          </a:prstGeom>
          <a:solidFill>
            <a:srgbClr val="FCC51D"/>
          </a:solidFill>
          <a:ln w="635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de-DE">
              <a:solidFill>
                <a:srgbClr val="565A5B"/>
              </a:solidFill>
              <a:latin typeface="Arial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38" y="1481138"/>
            <a:ext cx="70739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014413" y="917575"/>
            <a:ext cx="707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Titelmasterformat durch Klicken bearbeiten.</a:t>
            </a:r>
          </a:p>
        </p:txBody>
      </p:sp>
      <p:sp>
        <p:nvSpPr>
          <p:cNvPr id="2331654" name="Text Box 6"/>
          <p:cNvSpPr txBox="1">
            <a:spLocks noChangeArrowheads="1"/>
          </p:cNvSpPr>
          <p:nvPr/>
        </p:nvSpPr>
        <p:spPr bwMode="auto">
          <a:xfrm>
            <a:off x="3762375" y="6492875"/>
            <a:ext cx="3635375" cy="2047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83443" tIns="41721" rIns="83443" bIns="41721"/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de-DE" sz="800" smtClean="0">
                <a:solidFill>
                  <a:srgbClr val="FFFFFF"/>
                </a:solidFill>
              </a:rPr>
              <a:t>© METRO SYSTEMS GmbH 2010-11</a:t>
            </a:r>
          </a:p>
        </p:txBody>
      </p:sp>
      <p:sp>
        <p:nvSpPr>
          <p:cNvPr id="2331655" name="Text Box 7"/>
          <p:cNvSpPr txBox="1">
            <a:spLocks noChangeArrowheads="1"/>
          </p:cNvSpPr>
          <p:nvPr/>
        </p:nvSpPr>
        <p:spPr bwMode="auto">
          <a:xfrm>
            <a:off x="1023938" y="6534150"/>
            <a:ext cx="2844800" cy="1222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l" defTabSz="871538">
              <a:defRPr>
                <a:solidFill>
                  <a:schemeClr val="tx1"/>
                </a:solidFill>
                <a:latin typeface="Arial" charset="0"/>
              </a:defRPr>
            </a:lvl1pPr>
            <a:lvl2pPr marL="417513" algn="l" defTabSz="871538">
              <a:defRPr>
                <a:solidFill>
                  <a:schemeClr val="tx1"/>
                </a:solidFill>
                <a:latin typeface="Arial" charset="0"/>
              </a:defRPr>
            </a:lvl2pPr>
            <a:lvl3pPr marL="835025" algn="l" defTabSz="871538">
              <a:defRPr>
                <a:solidFill>
                  <a:schemeClr val="tx1"/>
                </a:solidFill>
                <a:latin typeface="Arial" charset="0"/>
              </a:defRPr>
            </a:lvl3pPr>
            <a:lvl4pPr marL="1250950" algn="l" defTabSz="871538">
              <a:defRPr>
                <a:solidFill>
                  <a:schemeClr val="tx1"/>
                </a:solidFill>
                <a:latin typeface="Arial" charset="0"/>
              </a:defRPr>
            </a:lvl4pPr>
            <a:lvl5pPr marL="1668463" algn="l" defTabSz="871538">
              <a:defRPr>
                <a:solidFill>
                  <a:schemeClr val="tx1"/>
                </a:solidFill>
                <a:latin typeface="Arial" charset="0"/>
              </a:defRPr>
            </a:lvl5pPr>
            <a:lvl6pPr marL="21256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5828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0400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497263" defTabSz="8715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GB" sz="800" smtClean="0">
                <a:solidFill>
                  <a:srgbClr val="FFFFFF"/>
                </a:solidFill>
                <a:cs typeface="+mn-cs"/>
              </a:rPr>
              <a:t>MPOS Status all countries</a:t>
            </a:r>
          </a:p>
        </p:txBody>
      </p:sp>
      <p:pic>
        <p:nvPicPr>
          <p:cNvPr id="3080" name="Picture 9" descr="9941_MG_Logo_2010_d_RGB_M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48550" y="6573838"/>
            <a:ext cx="684213" cy="6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0" descr="METRO SYSTEMS_Logo_RGB_large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448550" y="6489700"/>
            <a:ext cx="863600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Rectangle 11"/>
          <p:cNvSpPr>
            <a:spLocks noChangeArrowheads="1"/>
          </p:cNvSpPr>
          <p:nvPr userDrawn="1"/>
        </p:nvSpPr>
        <p:spPr bwMode="auto">
          <a:xfrm>
            <a:off x="8447088" y="6465888"/>
            <a:ext cx="3238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3448" tIns="41724" rIns="83448" bIns="41724">
            <a:spAutoFit/>
          </a:bodyPr>
          <a:lstStyle/>
          <a:p>
            <a:pPr>
              <a:defRPr/>
            </a:pPr>
            <a:fld id="{5F1EFBB3-AF9B-49FA-96A6-F3E98FBC15FE}" type="slidenum">
              <a:rPr lang="de-DE" sz="1000" b="1">
                <a:solidFill>
                  <a:srgbClr val="004171"/>
                </a:solidFill>
                <a:latin typeface="Arial" charset="0"/>
              </a:rPr>
              <a:pPr>
                <a:defRPr/>
              </a:pPr>
              <a:t>‹Nr.›</a:t>
            </a:fld>
            <a:endParaRPr lang="de-DE" sz="1000" b="1">
              <a:solidFill>
                <a:srgbClr val="00417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</p:sldLayoutIdLst>
  <p:txStyles>
    <p:titleStyle>
      <a:lvl1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l" defTabSz="871538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defTabSz="871538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209550" indent="-209550" algn="l" defTabSz="8715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182563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2pPr>
      <a:lvl3pPr marL="89535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3pPr>
      <a:lvl4pPr marL="1312863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4pPr>
      <a:lvl5pPr marL="1638300" indent="-161925" algn="l" defTabSz="871538" rtl="0" eaLnBrk="0" fontAlgn="base" hangingPunct="0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5pPr>
      <a:lvl6pPr marL="20955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6pPr>
      <a:lvl7pPr marL="25527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7pPr>
      <a:lvl8pPr marL="30099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8pPr>
      <a:lvl9pPr marL="3467100" indent="-161925" algn="l" defTabSz="871538" rtl="0" fontAlgn="base">
        <a:lnSpc>
          <a:spcPct val="109000"/>
        </a:lnSpc>
        <a:spcBef>
          <a:spcPct val="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o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://www.dom-wetzlar.de/dom/museum/schatz/img/Bibel_1897_3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hteck 3"/>
          <p:cNvSpPr/>
          <p:nvPr/>
        </p:nvSpPr>
        <p:spPr>
          <a:xfrm>
            <a:off x="6876256" y="6363256"/>
            <a:ext cx="1433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bordes.org</a:t>
            </a:r>
          </a:p>
        </p:txBody>
      </p:sp>
      <p:pic>
        <p:nvPicPr>
          <p:cNvPr id="1026" name="Picture 2" descr="C:\Data\Zwischenablage\Los-3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66850" y="1556792"/>
            <a:ext cx="6210300" cy="348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7848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hteck 3"/>
          <p:cNvSpPr/>
          <p:nvPr/>
        </p:nvSpPr>
        <p:spPr>
          <a:xfrm>
            <a:off x="6876256" y="6363256"/>
            <a:ext cx="1406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smtClean="0"/>
              <a:t>theclinic.cl</a:t>
            </a:r>
            <a:endParaRPr lang="de-DE" dirty="0"/>
          </a:p>
        </p:txBody>
      </p:sp>
      <p:pic>
        <p:nvPicPr>
          <p:cNvPr id="2050" name="Picture 2" descr="C:\Data\Zwischenablage\33minero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7514" y="1431996"/>
            <a:ext cx="8088942" cy="3869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8566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/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Gemeindebau mit Gottes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Gnade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924174"/>
            <a:ext cx="8435975" cy="3673178"/>
          </a:xfrm>
        </p:spPr>
        <p:txBody>
          <a:bodyPr/>
          <a:lstStyle/>
          <a:p>
            <a:pPr marL="0" indent="0">
              <a:buNone/>
              <a:tabLst>
                <a:tab pos="360363" algn="l"/>
              </a:tabLst>
            </a:pPr>
            <a:r>
              <a:rPr lang="de-DE" sz="2600" dirty="0" smtClean="0">
                <a:solidFill>
                  <a:srgbClr val="C00000"/>
                </a:solidFill>
              </a:rPr>
              <a:t>1.</a:t>
            </a:r>
            <a:r>
              <a:rPr lang="de-DE" sz="2600" dirty="0" smtClean="0"/>
              <a:t> </a:t>
            </a:r>
            <a:r>
              <a:rPr lang="de-DE" sz="2600" b="1" dirty="0"/>
              <a:t>Gottes Wort</a:t>
            </a:r>
            <a:r>
              <a:rPr lang="de-DE" sz="2600" dirty="0"/>
              <a:t>: Die Basis auf der alles </a:t>
            </a:r>
            <a:r>
              <a:rPr lang="de-DE" sz="2600" dirty="0" smtClean="0"/>
              <a:t>steht</a:t>
            </a:r>
          </a:p>
          <a:p>
            <a:pPr marL="0" indent="0">
              <a:buNone/>
            </a:pPr>
            <a:endParaRPr lang="de-DE" sz="2600" dirty="0" smtClean="0"/>
          </a:p>
          <a:p>
            <a:pPr marL="0" indent="0">
              <a:buNone/>
            </a:pPr>
            <a:r>
              <a:rPr lang="de-DE" sz="2600" dirty="0" smtClean="0">
                <a:solidFill>
                  <a:srgbClr val="C00000"/>
                </a:solidFill>
              </a:rPr>
              <a:t>2. </a:t>
            </a:r>
            <a:r>
              <a:rPr lang="de-DE" sz="2600" b="1" dirty="0"/>
              <a:t>Gemeinschaft</a:t>
            </a:r>
            <a:r>
              <a:rPr lang="de-DE" sz="2600" dirty="0"/>
              <a:t>: Das Zusammensein, das alles </a:t>
            </a:r>
            <a:r>
              <a:rPr lang="de-DE" sz="2600" dirty="0" smtClean="0"/>
              <a:t>trägt</a:t>
            </a:r>
          </a:p>
          <a:p>
            <a:pPr marL="0" indent="0">
              <a:buNone/>
            </a:pPr>
            <a:endParaRPr lang="de-DE" sz="2600" dirty="0" smtClean="0"/>
          </a:p>
          <a:p>
            <a:pPr marL="0" indent="0">
              <a:buNone/>
            </a:pPr>
            <a:r>
              <a:rPr lang="de-DE" sz="2600" dirty="0" smtClean="0">
                <a:solidFill>
                  <a:srgbClr val="C00000"/>
                </a:solidFill>
              </a:rPr>
              <a:t>3. </a:t>
            </a:r>
            <a:r>
              <a:rPr lang="de-DE" sz="2600" b="1" dirty="0"/>
              <a:t>Gebet</a:t>
            </a:r>
            <a:r>
              <a:rPr lang="de-DE" sz="2600" dirty="0"/>
              <a:t>: Der Lobpreis, </a:t>
            </a:r>
            <a:r>
              <a:rPr lang="de-DE" sz="2600" dirty="0" smtClean="0"/>
              <a:t>der Gott </a:t>
            </a:r>
            <a:r>
              <a:rPr lang="de-DE" sz="2600" dirty="0"/>
              <a:t>ehrt </a:t>
            </a:r>
            <a:endParaRPr lang="de-DE" sz="2600" dirty="0" smtClean="0"/>
          </a:p>
          <a:p>
            <a:pPr marL="0" indent="0">
              <a:buNone/>
            </a:pPr>
            <a:endParaRPr lang="de-DE" sz="2600" dirty="0" smtClean="0"/>
          </a:p>
          <a:p>
            <a:pPr marL="0" indent="0">
              <a:buNone/>
            </a:pPr>
            <a:r>
              <a:rPr lang="de-DE" sz="2600" dirty="0" smtClean="0">
                <a:solidFill>
                  <a:srgbClr val="C00000"/>
                </a:solidFill>
              </a:rPr>
              <a:t>4. </a:t>
            </a:r>
            <a:r>
              <a:rPr lang="de-DE" sz="2600" b="1" dirty="0"/>
              <a:t>Gehen</a:t>
            </a:r>
            <a:r>
              <a:rPr lang="de-DE" sz="2600" dirty="0"/>
              <a:t>: Der Glaube, der aktiv gelebt </a:t>
            </a:r>
            <a:r>
              <a:rPr lang="de-DE" sz="2600" dirty="0" smtClean="0"/>
              <a:t>wird</a:t>
            </a:r>
          </a:p>
          <a:p>
            <a:pPr marL="0" indent="0">
              <a:buNone/>
            </a:pPr>
            <a:endParaRPr lang="de-DE" sz="2600" dirty="0" smtClean="0"/>
          </a:p>
          <a:p>
            <a:pPr marL="0" indent="0">
              <a:buNone/>
            </a:pPr>
            <a:endParaRPr lang="de-DE" sz="2600" dirty="0" smtClean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>
                <a:solidFill>
                  <a:schemeClr val="accent4">
                    <a:lumMod val="95000"/>
                    <a:lumOff val="5000"/>
                  </a:schemeClr>
                </a:solidFill>
              </a:rPr>
              <a:t>Apostelgeschichte 2,42-47</a:t>
            </a:r>
            <a:endParaRPr lang="de-DE" sz="2600" dirty="0" smtClean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2765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1.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Gottes Wort: Die Basis auf der alles steht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In den Worten Jesu bleiben: </a:t>
            </a:r>
            <a:r>
              <a:rPr lang="de-DE" sz="2000" dirty="0" smtClean="0">
                <a:solidFill>
                  <a:srgbClr val="003399"/>
                </a:solidFill>
              </a:rPr>
              <a:t>Johannes 8,31</a:t>
            </a:r>
          </a:p>
          <a:p>
            <a:pPr marL="0" indent="0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Rettung durch Gottes Wort: </a:t>
            </a:r>
            <a:r>
              <a:rPr lang="de-DE" sz="2000" dirty="0" smtClean="0">
                <a:solidFill>
                  <a:srgbClr val="003399"/>
                </a:solidFill>
              </a:rPr>
              <a:t>Apostelgeschichte 2,41; Römer 10,17; 2. Timotheus 3,14-17</a:t>
            </a:r>
          </a:p>
          <a:p>
            <a:pPr marL="0" indent="0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Beglaubigung der Apostel: </a:t>
            </a:r>
            <a:r>
              <a:rPr lang="de-DE" sz="2000" dirty="0" smtClean="0">
                <a:solidFill>
                  <a:srgbClr val="003399"/>
                </a:solidFill>
              </a:rPr>
              <a:t>2. Korinther 12,12; Hebräer 2,3-4</a:t>
            </a:r>
          </a:p>
          <a:p>
            <a:pPr marL="0" indent="0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Gottesfurcht: </a:t>
            </a:r>
            <a:r>
              <a:rPr lang="de-DE" sz="2000" dirty="0" smtClean="0">
                <a:solidFill>
                  <a:srgbClr val="003399"/>
                </a:solidFill>
              </a:rPr>
              <a:t>Prediger 12,13; Philipper 2,12; 2. </a:t>
            </a:r>
            <a:r>
              <a:rPr lang="en-US" sz="2000" dirty="0" err="1">
                <a:solidFill>
                  <a:srgbClr val="003399"/>
                </a:solidFill>
              </a:rPr>
              <a:t>Korinther</a:t>
            </a:r>
            <a:r>
              <a:rPr lang="en-US" sz="2000" dirty="0">
                <a:solidFill>
                  <a:srgbClr val="003399"/>
                </a:solidFill>
              </a:rPr>
              <a:t> 5,11; 1. Timotheus </a:t>
            </a:r>
            <a:r>
              <a:rPr lang="en-US" sz="2000" dirty="0" smtClean="0">
                <a:solidFill>
                  <a:srgbClr val="003399"/>
                </a:solidFill>
              </a:rPr>
              <a:t>5,20)</a:t>
            </a:r>
            <a:endParaRPr lang="de-DE" sz="2000" dirty="0">
              <a:solidFill>
                <a:srgbClr val="003399"/>
              </a:solidFill>
            </a:endParaRPr>
          </a:p>
          <a:p>
            <a:pPr marL="0" indent="0">
              <a:buNone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 Nimm Gott </a:t>
            </a: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ernst!</a:t>
            </a:r>
          </a:p>
          <a:p>
            <a:pPr marL="0" indent="0">
              <a:buFont typeface="Wingdings"/>
              <a:buChar char="è"/>
            </a:pP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 </a:t>
            </a: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Nimm </a:t>
            </a: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Gottes Wort ernst</a:t>
            </a: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!</a:t>
            </a:r>
            <a:endParaRPr lang="de-DE" sz="2000" dirty="0">
              <a:solidFill>
                <a:srgbClr val="008000"/>
              </a:solidFill>
              <a:sym typeface="Wingdings" pitchFamily="2" charset="2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chemeClr val="hlink"/>
                </a:solidFill>
              </a:rPr>
              <a:t>Gemeindebau mit Gottes Gnade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325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2. 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Gemeinschaft: Das Zusammensein, das alles trägt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727075" indent="-546100">
              <a:buFont typeface="+mj-lt"/>
              <a:buAutoNum type="alphaLcParenR"/>
              <a:tabLst>
                <a:tab pos="450850" algn="l"/>
              </a:tabLst>
            </a:pPr>
            <a:r>
              <a:rPr lang="de-DE" sz="2000" dirty="0" smtClean="0">
                <a:solidFill>
                  <a:srgbClr val="000000"/>
                </a:solidFill>
              </a:rPr>
              <a:t>Miteinander mit Jesus (</a:t>
            </a:r>
            <a:r>
              <a:rPr lang="fi-FI" sz="2000" dirty="0">
                <a:solidFill>
                  <a:srgbClr val="003399"/>
                </a:solidFill>
              </a:rPr>
              <a:t>Lukas 22,19; 1. Korinther 10,16; 11,23ff; </a:t>
            </a:r>
            <a:r>
              <a:rPr lang="de-DE" sz="2000" dirty="0" smtClean="0">
                <a:solidFill>
                  <a:srgbClr val="003399"/>
                </a:solidFill>
              </a:rPr>
              <a:t>1</a:t>
            </a:r>
            <a:r>
              <a:rPr lang="de-DE" sz="2000" dirty="0">
                <a:solidFill>
                  <a:srgbClr val="003399"/>
                </a:solidFill>
              </a:rPr>
              <a:t>. Johannes 1,3</a:t>
            </a:r>
            <a:r>
              <a:rPr lang="de-DE" sz="2000" dirty="0" smtClean="0"/>
              <a:t>)</a:t>
            </a:r>
            <a:endParaRPr lang="de-DE" sz="2000" dirty="0"/>
          </a:p>
          <a:p>
            <a:pPr marL="727075" indent="-546100">
              <a:buFont typeface="+mj-lt"/>
              <a:buAutoNum type="alphaLcParenR"/>
              <a:tabLst>
                <a:tab pos="450850" algn="l"/>
              </a:tabLst>
            </a:pPr>
            <a:r>
              <a:rPr lang="de-DE" sz="2000" dirty="0">
                <a:solidFill>
                  <a:srgbClr val="000000"/>
                </a:solidFill>
              </a:rPr>
              <a:t>Füreinander für die </a:t>
            </a:r>
            <a:r>
              <a:rPr lang="de-DE" sz="2000" dirty="0" smtClean="0">
                <a:solidFill>
                  <a:srgbClr val="000000"/>
                </a:solidFill>
              </a:rPr>
              <a:t>Anderen (</a:t>
            </a:r>
            <a:r>
              <a:rPr lang="de-DE" sz="2000" dirty="0">
                <a:solidFill>
                  <a:srgbClr val="003399"/>
                </a:solidFill>
              </a:rPr>
              <a:t>Apostelgeschichte 4,35; Römer 12,13a; Galater </a:t>
            </a:r>
            <a:r>
              <a:rPr lang="de-DE" sz="2000" dirty="0" smtClean="0">
                <a:solidFill>
                  <a:srgbClr val="003399"/>
                </a:solidFill>
              </a:rPr>
              <a:t>6,2.9-10; 1</a:t>
            </a:r>
            <a:r>
              <a:rPr lang="de-DE" sz="2000" dirty="0">
                <a:solidFill>
                  <a:srgbClr val="003399"/>
                </a:solidFill>
              </a:rPr>
              <a:t>. Johannes 3,17</a:t>
            </a:r>
            <a:r>
              <a:rPr lang="de-DE" sz="2000" dirty="0" smtClean="0"/>
              <a:t>)</a:t>
            </a:r>
            <a:endParaRPr lang="de-DE" sz="2000" dirty="0" smtClean="0">
              <a:solidFill>
                <a:srgbClr val="000000"/>
              </a:solidFill>
            </a:endParaRPr>
          </a:p>
          <a:p>
            <a:pPr marL="727075" indent="-546100">
              <a:buFont typeface="+mj-lt"/>
              <a:buAutoNum type="alphaLcParenR"/>
              <a:tabLst>
                <a:tab pos="450850" algn="l"/>
              </a:tabLst>
            </a:pPr>
            <a:r>
              <a:rPr lang="de-DE" sz="2000" dirty="0" smtClean="0">
                <a:solidFill>
                  <a:srgbClr val="000000"/>
                </a:solidFill>
              </a:rPr>
              <a:t>Beieinander </a:t>
            </a:r>
            <a:r>
              <a:rPr lang="de-DE" sz="2000" dirty="0">
                <a:solidFill>
                  <a:srgbClr val="000000"/>
                </a:solidFill>
              </a:rPr>
              <a:t>mit den </a:t>
            </a:r>
            <a:r>
              <a:rPr lang="de-DE" sz="2000" dirty="0" smtClean="0">
                <a:solidFill>
                  <a:srgbClr val="000000"/>
                </a:solidFill>
              </a:rPr>
              <a:t>Anderen (</a:t>
            </a:r>
            <a:r>
              <a:rPr lang="fi-FI" sz="2000" dirty="0" smtClean="0">
                <a:solidFill>
                  <a:srgbClr val="003399"/>
                </a:solidFill>
              </a:rPr>
              <a:t>z.B. Apostelgeschichte 4</a:t>
            </a:r>
            <a:r>
              <a:rPr lang="de-DE" sz="2000" dirty="0" smtClean="0"/>
              <a:t>)</a:t>
            </a:r>
            <a:endParaRPr lang="de-DE" sz="2000" dirty="0" smtClean="0">
              <a:solidFill>
                <a:srgbClr val="000000"/>
              </a:solidFill>
            </a:endParaRPr>
          </a:p>
          <a:p>
            <a:pPr marL="0" indent="0">
              <a:buFont typeface="Wingdings"/>
              <a:buChar char="è"/>
            </a:pP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 </a:t>
            </a: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Versäume </a:t>
            </a: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nicht das Miteinander mit Jesus (Hebräer 10,24-25)!</a:t>
            </a:r>
            <a:endParaRPr lang="de-DE" sz="2000" dirty="0" smtClean="0">
              <a:solidFill>
                <a:srgbClr val="008000"/>
              </a:solidFill>
              <a:sym typeface="Wingdings" pitchFamily="2" charset="2"/>
            </a:endParaRPr>
          </a:p>
          <a:p>
            <a:pPr marL="0" indent="0">
              <a:buFont typeface="Wingdings"/>
              <a:buChar char="è"/>
            </a:pP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 </a:t>
            </a: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Lebe </a:t>
            </a: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das Füreinander für die Anderen!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 </a:t>
            </a: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Komme </a:t>
            </a: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zur Freude im Beieinander mit den Anderen</a:t>
            </a: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!</a:t>
            </a:r>
            <a:endParaRPr lang="de-DE" sz="2000" dirty="0">
              <a:solidFill>
                <a:srgbClr val="008000"/>
              </a:solidFill>
              <a:sym typeface="Wingdings" pitchFamily="2" charset="2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rgbClr val="0066CC"/>
                </a:solidFill>
              </a:rPr>
              <a:t>Gemeindebau mit Gottes Gnade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254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3.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Gebet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: Der Lobpreis,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der Gott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ehrt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Verharren im Gebet: </a:t>
            </a:r>
            <a:r>
              <a:rPr lang="de-DE" sz="2000" dirty="0">
                <a:solidFill>
                  <a:srgbClr val="003399"/>
                </a:solidFill>
              </a:rPr>
              <a:t>Apostelgeschichte </a:t>
            </a:r>
            <a:r>
              <a:rPr lang="de-DE" sz="2000" dirty="0" smtClean="0">
                <a:solidFill>
                  <a:srgbClr val="003399"/>
                </a:solidFill>
              </a:rPr>
              <a:t>1,14</a:t>
            </a:r>
            <a:r>
              <a:rPr lang="de-DE" sz="2000" dirty="0">
                <a:solidFill>
                  <a:srgbClr val="003399"/>
                </a:solidFill>
              </a:rPr>
              <a:t>; Römer 12,12; Kolosser 4,2; 1. Thessalonicher 5,17</a:t>
            </a:r>
          </a:p>
          <a:p>
            <a:pPr marL="0" indent="0">
              <a:buNone/>
            </a:pP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 </a:t>
            </a: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Lerne </a:t>
            </a: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vom Gebetsleben der ersten Christen!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rgbClr val="0066CC"/>
                </a:solidFill>
              </a:rPr>
              <a:t>Gemeindebau mit Gottes Gnade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455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7172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 smtClean="0">
                <a:solidFill>
                  <a:srgbClr val="C00000"/>
                </a:solidFill>
                <a:latin typeface="Verdana" pitchFamily="34" charset="0"/>
              </a:rPr>
              <a:t>4.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Gehen</a:t>
            </a: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: Der Glaube, der aktiv gelebt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wird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435975" cy="4537075"/>
          </a:xfrm>
        </p:spPr>
        <p:txBody>
          <a:bodyPr/>
          <a:lstStyle/>
          <a:p>
            <a:pPr marL="4763" indent="-4763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In die Öffentlichkeit: </a:t>
            </a:r>
            <a:r>
              <a:rPr lang="de-DE" sz="2000" dirty="0">
                <a:solidFill>
                  <a:srgbClr val="003399"/>
                </a:solidFill>
              </a:rPr>
              <a:t>Lukas 24,53; Apostelgeschichte 3,1</a:t>
            </a:r>
            <a:endParaRPr lang="de-DE" sz="2000" dirty="0" smtClean="0">
              <a:solidFill>
                <a:srgbClr val="003399"/>
              </a:solidFill>
            </a:endParaRPr>
          </a:p>
          <a:p>
            <a:pPr marL="0" indent="0">
              <a:buNone/>
            </a:pPr>
            <a:r>
              <a:rPr lang="de-DE" sz="2000" dirty="0" smtClean="0">
                <a:solidFill>
                  <a:srgbClr val="000000"/>
                </a:solidFill>
              </a:rPr>
              <a:t>Rettung durch Gottes Gnade: </a:t>
            </a:r>
            <a:r>
              <a:rPr lang="de-DE" sz="2000" dirty="0" smtClean="0">
                <a:solidFill>
                  <a:srgbClr val="003399"/>
                </a:solidFill>
              </a:rPr>
              <a:t>z.B. Apostelgeschichte 5,14; 9,31; 11,21.24</a:t>
            </a:r>
          </a:p>
          <a:p>
            <a:pPr marL="0" indent="0">
              <a:buFont typeface="Wingdings"/>
              <a:buChar char="è"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 Gehe </a:t>
            </a: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los und werde aktiv um Menschen zu Jesus zu führen!</a:t>
            </a:r>
          </a:p>
          <a:p>
            <a:pPr marL="0" indent="0">
              <a:buFont typeface="Wingdings"/>
              <a:buChar char="è"/>
            </a:pP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 Wisse zu 100%, dass die Rettung eines Menschen voll und ganz in der Gnade des Herrn liegt, der so seine Gemeinde baut</a:t>
            </a: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.</a:t>
            </a:r>
            <a:endParaRPr lang="de-DE" sz="2000" dirty="0">
              <a:solidFill>
                <a:srgbClr val="008000"/>
              </a:solidFill>
              <a:sym typeface="Wingdings" pitchFamily="2" charset="2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468313" y="6524625"/>
            <a:ext cx="822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1400" b="1" dirty="0">
                <a:solidFill>
                  <a:srgbClr val="0066CC"/>
                </a:solidFill>
              </a:rPr>
              <a:t>Gemeindebau mit Gottes Gnade</a:t>
            </a:r>
            <a:endParaRPr lang="de-DE" sz="1400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548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dom-wetzlar.de/dom/museum/schatz/img/Bibel_1897_3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alpha val="85097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pic>
        <p:nvPicPr>
          <p:cNvPr id="6148" name="Picture 4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1013" y="5589588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de-DE" sz="3400" b="1" dirty="0">
                <a:solidFill>
                  <a:schemeClr val="hlink"/>
                </a:solidFill>
                <a:latin typeface="Verdana" pitchFamily="34" charset="0"/>
              </a:rPr>
              <a:t>Gemeindebau mit Gottes </a:t>
            </a:r>
            <a:r>
              <a:rPr lang="de-DE" sz="3400" b="1" dirty="0" smtClean="0">
                <a:solidFill>
                  <a:schemeClr val="hlink"/>
                </a:solidFill>
                <a:latin typeface="Verdana" pitchFamily="34" charset="0"/>
              </a:rPr>
              <a:t>Gnade</a:t>
            </a:r>
            <a:endParaRPr lang="de-DE" sz="3400" dirty="0" smtClean="0">
              <a:solidFill>
                <a:schemeClr val="accent4">
                  <a:lumMod val="95000"/>
                  <a:lumOff val="5000"/>
                </a:schemeClr>
              </a:solidFill>
              <a:latin typeface="Verdana" pitchFamily="34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57200" y="1989138"/>
            <a:ext cx="82296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de-DE" sz="2600" dirty="0">
                <a:solidFill>
                  <a:srgbClr val="000000">
                    <a:lumMod val="95000"/>
                    <a:lumOff val="5000"/>
                  </a:srgbClr>
                </a:solidFill>
              </a:rPr>
              <a:t>Apostelgeschichte 2,42-47</a:t>
            </a:r>
            <a:endParaRPr lang="de-DE" sz="2600" dirty="0" smtClean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457200" y="2564904"/>
            <a:ext cx="8435975" cy="3888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 Nimm Gott </a:t>
            </a: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ernst!</a:t>
            </a:r>
          </a:p>
          <a:p>
            <a:pPr marL="0" indent="0">
              <a:buFont typeface="Wingdings"/>
              <a:buChar char="è"/>
            </a:pP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 </a:t>
            </a: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Nimm </a:t>
            </a: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Gottes Wort ernst</a:t>
            </a: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!</a:t>
            </a:r>
          </a:p>
          <a:p>
            <a:pPr marL="0" indent="0">
              <a:buFont typeface="Wingdings"/>
              <a:buChar char="è"/>
            </a:pPr>
            <a:endParaRPr lang="de-DE" sz="1000" dirty="0">
              <a:solidFill>
                <a:srgbClr val="008000"/>
              </a:solidFill>
              <a:sym typeface="Wingdings" pitchFamily="2" charset="2"/>
            </a:endParaRPr>
          </a:p>
          <a:p>
            <a:pPr marL="0" indent="0">
              <a:buFont typeface="Wingdings"/>
              <a:buChar char="è"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 Versäume nicht das Miteinander mit Jesus (Hebräer 10,24-25)!</a:t>
            </a:r>
          </a:p>
          <a:p>
            <a:pPr marL="0" indent="0">
              <a:buFont typeface="Wingdings"/>
              <a:buChar char="è"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 </a:t>
            </a: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Lebe das Füreinander für die Anderen!</a:t>
            </a:r>
          </a:p>
          <a:p>
            <a:pPr>
              <a:buFont typeface="Wingdings"/>
              <a:buChar char="è"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Komme </a:t>
            </a: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zur Freude im Beieinander mit den Anderen</a:t>
            </a: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!</a:t>
            </a:r>
          </a:p>
          <a:p>
            <a:pPr marL="0" lvl="0" indent="0" eaLnBrk="1" hangingPunct="1">
              <a:spcBef>
                <a:spcPct val="0"/>
              </a:spcBef>
              <a:buFont typeface="Wingdings"/>
              <a:buChar char="è"/>
            </a:pPr>
            <a:endParaRPr lang="de-DE" sz="1000" dirty="0">
              <a:solidFill>
                <a:srgbClr val="008000"/>
              </a:solidFill>
              <a:latin typeface="Verdana" pitchFamily="34" charset="0"/>
              <a:cs typeface="Arial" charset="0"/>
              <a:sym typeface="Wingdings" pitchFamily="2" charset="2"/>
            </a:endParaRPr>
          </a:p>
          <a:p>
            <a:pPr>
              <a:buFont typeface="Wingdings"/>
              <a:buChar char="è"/>
            </a:pP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Lerne </a:t>
            </a:r>
            <a:r>
              <a:rPr lang="de-DE" sz="2000" dirty="0">
                <a:solidFill>
                  <a:srgbClr val="008000"/>
                </a:solidFill>
                <a:sym typeface="Wingdings" pitchFamily="2" charset="2"/>
              </a:rPr>
              <a:t>vom Gebetsleben der ersten Christen</a:t>
            </a:r>
            <a:r>
              <a:rPr lang="de-DE" sz="2000" dirty="0" smtClean="0">
                <a:solidFill>
                  <a:srgbClr val="008000"/>
                </a:solidFill>
                <a:sym typeface="Wingdings" pitchFamily="2" charset="2"/>
              </a:rPr>
              <a:t>!</a:t>
            </a:r>
          </a:p>
          <a:p>
            <a:pPr marL="0" lvl="0" indent="0" eaLnBrk="1" hangingPunct="1">
              <a:spcBef>
                <a:spcPct val="0"/>
              </a:spcBef>
              <a:buFont typeface="Wingdings"/>
              <a:buChar char="è"/>
            </a:pPr>
            <a:endParaRPr lang="de-DE" sz="1000" dirty="0">
              <a:solidFill>
                <a:srgbClr val="008000"/>
              </a:solidFill>
              <a:latin typeface="Verdana" pitchFamily="34" charset="0"/>
              <a:cs typeface="Arial" charset="0"/>
              <a:sym typeface="Wingdings" pitchFamily="2" charset="2"/>
            </a:endParaRPr>
          </a:p>
          <a:p>
            <a:pPr marL="0" indent="0">
              <a:buFont typeface="Wingdings"/>
              <a:buChar char="è"/>
            </a:pPr>
            <a:r>
              <a:rPr lang="de-DE" sz="2000" kern="0" dirty="0" smtClean="0">
                <a:solidFill>
                  <a:srgbClr val="008000"/>
                </a:solidFill>
                <a:sym typeface="Wingdings" pitchFamily="2" charset="2"/>
              </a:rPr>
              <a:t> Gehe los und werde aktiv um Menschen zu Jesus zu führen!</a:t>
            </a:r>
          </a:p>
          <a:p>
            <a:pPr marL="0" indent="0">
              <a:buFont typeface="Wingdings"/>
              <a:buChar char="è"/>
            </a:pPr>
            <a:r>
              <a:rPr lang="de-DE" sz="2000" kern="0" dirty="0" smtClean="0">
                <a:solidFill>
                  <a:srgbClr val="008000"/>
                </a:solidFill>
                <a:sym typeface="Wingdings" pitchFamily="2" charset="2"/>
              </a:rPr>
              <a:t> Wisse zu 100%, dass die Rettung eines Menschen voll und ganz in der Gnade des Herrn liegt, der so seine Gemeinde baut.</a:t>
            </a:r>
            <a:endParaRPr lang="de-DE" sz="2000" kern="0" dirty="0">
              <a:solidFill>
                <a:srgbClr val="008000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347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tandarddesign">
  <a:themeElements>
    <a:clrScheme name="Standard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äsentation_Vorlage_METROSYSTEMS_4zu3_de_groß_20101026">
  <a:themeElements>
    <a:clrScheme name="Präsentation_Vorlage_METROSYSTEMS_4zu3_de_groß_20101026 1">
      <a:dk1>
        <a:srgbClr val="565A5B"/>
      </a:dk1>
      <a:lt1>
        <a:srgbClr val="FFFFFF"/>
      </a:lt1>
      <a:dk2>
        <a:srgbClr val="004171"/>
      </a:dk2>
      <a:lt2>
        <a:srgbClr val="FCC51D"/>
      </a:lt2>
      <a:accent1>
        <a:srgbClr val="E2001A"/>
      </a:accent1>
      <a:accent2>
        <a:srgbClr val="B2B2B2"/>
      </a:accent2>
      <a:accent3>
        <a:srgbClr val="FFFFFF"/>
      </a:accent3>
      <a:accent4>
        <a:srgbClr val="484C4C"/>
      </a:accent4>
      <a:accent5>
        <a:srgbClr val="EEAAAB"/>
      </a:accent5>
      <a:accent6>
        <a:srgbClr val="A1A1A1"/>
      </a:accent6>
      <a:hlink>
        <a:srgbClr val="96C147"/>
      </a:hlink>
      <a:folHlink>
        <a:srgbClr val="318D37"/>
      </a:folHlink>
    </a:clrScheme>
    <a:fontScheme name="Präsentation_Vorlage_METROSYSTEMS_4zu3_de_groß_2010102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FF00"/>
        </a:solidFill>
        <a:ln w="12700" algn="ctr">
          <a:solidFill>
            <a:schemeClr val="bg1"/>
          </a:solidFill>
          <a:round/>
          <a:headEnd/>
          <a:tailEnd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CC33"/>
        </a:solidFill>
        <a:ln w="127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17961" dir="2700000" algn="ctr" rotWithShape="0">
                  <a:schemeClr val="folHlink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äsentation_Vorlage_METROSYSTEMS_4zu3_de_groß_20101026 1">
        <a:dk1>
          <a:srgbClr val="565A5B"/>
        </a:dk1>
        <a:lt1>
          <a:srgbClr val="FFFFFF"/>
        </a:lt1>
        <a:dk2>
          <a:srgbClr val="004171"/>
        </a:dk2>
        <a:lt2>
          <a:srgbClr val="FCC51D"/>
        </a:lt2>
        <a:accent1>
          <a:srgbClr val="E2001A"/>
        </a:accent1>
        <a:accent2>
          <a:srgbClr val="B2B2B2"/>
        </a:accent2>
        <a:accent3>
          <a:srgbClr val="FFFFFF"/>
        </a:accent3>
        <a:accent4>
          <a:srgbClr val="484C4C"/>
        </a:accent4>
        <a:accent5>
          <a:srgbClr val="EEAAAB"/>
        </a:accent5>
        <a:accent6>
          <a:srgbClr val="A1A1A1"/>
        </a:accent6>
        <a:hlink>
          <a:srgbClr val="96C147"/>
        </a:hlink>
        <a:folHlink>
          <a:srgbClr val="318D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425</Words>
  <Application>Microsoft Office PowerPoint</Application>
  <PresentationFormat>Bildschirmpräsentation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Standarddesign</vt:lpstr>
      <vt:lpstr>1_Standarddesign</vt:lpstr>
      <vt:lpstr>Präsentation_Vorlage_METROSYSTEMS_4zu3_de_groß_20101026</vt:lpstr>
      <vt:lpstr>Folie 1</vt:lpstr>
      <vt:lpstr>Folie 2</vt:lpstr>
      <vt:lpstr>Folie 3</vt:lpstr>
      <vt:lpstr>Gemeindebau mit Gottes Gnade</vt:lpstr>
      <vt:lpstr>1. Gottes Wort: Die Basis auf der alles steht</vt:lpstr>
      <vt:lpstr>2. Gemeinschaft: Das Zusammensein, das alles trägt</vt:lpstr>
      <vt:lpstr>3. Gebet: Der Lobpreis, der Gott ehrt</vt:lpstr>
      <vt:lpstr>4. Gehen: Der Glaube, der aktiv gelebt wird</vt:lpstr>
      <vt:lpstr>Gemeindebau mit Gottes Gnade</vt:lpstr>
      <vt:lpstr>Folie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Apostelgeschichte 2,42-47: Gemeindebau mit Gottes Gnade</dc:title>
  <dc:creator>Sascha Kriegler</dc:creator>
  <cp:lastModifiedBy>Sascha Kriegler</cp:lastModifiedBy>
  <cp:revision>5</cp:revision>
  <dcterms:created xsi:type="dcterms:W3CDTF">2012-08-30T12:12:53Z</dcterms:created>
  <dcterms:modified xsi:type="dcterms:W3CDTF">2014-07-19T18:26:24Z</dcterms:modified>
</cp:coreProperties>
</file>