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4"/>
  </p:notesMasterIdLst>
  <p:sldIdLst>
    <p:sldId id="256" r:id="rId4"/>
    <p:sldId id="325" r:id="rId5"/>
    <p:sldId id="326" r:id="rId6"/>
    <p:sldId id="278" r:id="rId7"/>
    <p:sldId id="301" r:id="rId8"/>
    <p:sldId id="327" r:id="rId9"/>
    <p:sldId id="328" r:id="rId10"/>
    <p:sldId id="329" r:id="rId11"/>
    <p:sldId id="330" r:id="rId12"/>
    <p:sldId id="288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000"/>
    <a:srgbClr val="0066CC"/>
    <a:srgbClr val="00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>
        <p:scale>
          <a:sx n="100" d="100"/>
          <a:sy n="100" d="100"/>
        </p:scale>
        <p:origin x="-15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19.07.2014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6876256" y="6363256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bordes.org</a:t>
            </a:r>
          </a:p>
        </p:txBody>
      </p:sp>
      <p:pic>
        <p:nvPicPr>
          <p:cNvPr id="1026" name="Picture 2" descr="C:\Data\Zwischenablage\Los-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556792"/>
            <a:ext cx="62103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84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6876256" y="6363256"/>
            <a:ext cx="140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theclinic.cl</a:t>
            </a:r>
            <a:endParaRPr lang="de-DE" dirty="0"/>
          </a:p>
        </p:txBody>
      </p:sp>
      <p:pic>
        <p:nvPicPr>
          <p:cNvPr id="2050" name="Picture 2" descr="C:\Data\Zwischenablage\33miner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514" y="1431996"/>
            <a:ext cx="8088942" cy="386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56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Gemeindebau mit Gottes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  <a:tabLst>
                <a:tab pos="360363" algn="l"/>
              </a:tabLst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</a:t>
            </a:r>
            <a:r>
              <a:rPr lang="de-DE" sz="2600" b="1" dirty="0"/>
              <a:t>Gottes Wort</a:t>
            </a:r>
            <a:r>
              <a:rPr lang="de-DE" sz="2600" dirty="0"/>
              <a:t>: Die Basis auf der alles </a:t>
            </a:r>
            <a:r>
              <a:rPr lang="de-DE" sz="2600" dirty="0" smtClean="0"/>
              <a:t>steht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b="1" dirty="0"/>
              <a:t>Gemeinschaft</a:t>
            </a:r>
            <a:r>
              <a:rPr lang="de-DE" sz="2600" dirty="0"/>
              <a:t>: Das Zusammensein, das alles </a:t>
            </a:r>
            <a:r>
              <a:rPr lang="de-DE" sz="2600" dirty="0" smtClean="0"/>
              <a:t>trägt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b="1" dirty="0"/>
              <a:t>Gebet</a:t>
            </a:r>
            <a:r>
              <a:rPr lang="de-DE" sz="2600" dirty="0"/>
              <a:t>: Der Lobpreis, </a:t>
            </a:r>
            <a:r>
              <a:rPr lang="de-DE" sz="2600" dirty="0" smtClean="0"/>
              <a:t>der Gott </a:t>
            </a:r>
            <a:r>
              <a:rPr lang="de-DE" sz="2600" dirty="0"/>
              <a:t>ehrt </a:t>
            </a: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4. </a:t>
            </a:r>
            <a:r>
              <a:rPr lang="de-DE" sz="2600" b="1" dirty="0"/>
              <a:t>Gehen</a:t>
            </a:r>
            <a:r>
              <a:rPr lang="de-DE" sz="2600" dirty="0"/>
              <a:t>: Der Glaube, der aktiv gelebt </a:t>
            </a:r>
            <a:r>
              <a:rPr lang="de-DE" sz="2600" dirty="0" smtClean="0"/>
              <a:t>wird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2,42-47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Gottes Wort: Die Basis auf der alles steht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In den Worten Jesu bleiben: </a:t>
            </a:r>
            <a:r>
              <a:rPr lang="de-DE" sz="2000" dirty="0" smtClean="0">
                <a:solidFill>
                  <a:srgbClr val="003399"/>
                </a:solidFill>
              </a:rPr>
              <a:t>Johannes 8,31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Rettung durch Gottes Wort: </a:t>
            </a:r>
            <a:r>
              <a:rPr lang="de-DE" sz="2000" dirty="0" smtClean="0">
                <a:solidFill>
                  <a:srgbClr val="003399"/>
                </a:solidFill>
              </a:rPr>
              <a:t>Apostelgeschichte 2,41; Römer 10,17; 2. Timotheus 3,14-17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Beglaubigung der Apostel: </a:t>
            </a:r>
            <a:r>
              <a:rPr lang="de-DE" sz="2000" dirty="0" smtClean="0">
                <a:solidFill>
                  <a:srgbClr val="003399"/>
                </a:solidFill>
              </a:rPr>
              <a:t>2. Korinther 12,12; Hebräer 2,3-4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Gottesfurcht: </a:t>
            </a:r>
            <a:r>
              <a:rPr lang="de-DE" sz="2000" dirty="0" smtClean="0">
                <a:solidFill>
                  <a:srgbClr val="003399"/>
                </a:solidFill>
              </a:rPr>
              <a:t>Prediger 12,13; Philipper 2,12; 2. </a:t>
            </a:r>
            <a:r>
              <a:rPr lang="en-US" sz="2000" dirty="0" err="1">
                <a:solidFill>
                  <a:srgbClr val="003399"/>
                </a:solidFill>
              </a:rPr>
              <a:t>Korinther</a:t>
            </a:r>
            <a:r>
              <a:rPr lang="en-US" sz="2000" dirty="0">
                <a:solidFill>
                  <a:srgbClr val="003399"/>
                </a:solidFill>
              </a:rPr>
              <a:t> 5,11; 1. Timotheus </a:t>
            </a:r>
            <a:r>
              <a:rPr lang="en-US" sz="2000" dirty="0" smtClean="0">
                <a:solidFill>
                  <a:srgbClr val="003399"/>
                </a:solidFill>
              </a:rPr>
              <a:t>5,20)</a:t>
            </a:r>
            <a:endParaRPr lang="de-DE" sz="2000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Nimm Gott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ernst!</a:t>
            </a:r>
          </a:p>
          <a:p>
            <a:pPr marL="0" indent="0">
              <a:buFont typeface="Wingdings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Nimm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Gottes Wort ernst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!</a:t>
            </a: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Gemeindebau mit Gottes Gnade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Gemeinschaft: Das Zusammensein, das alles trägt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727075" indent="-546100">
              <a:buFont typeface="+mj-lt"/>
              <a:buAutoNum type="alphaLcParenR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Miteinander mit Jesus (</a:t>
            </a:r>
            <a:r>
              <a:rPr lang="fi-FI" sz="2000" dirty="0">
                <a:solidFill>
                  <a:srgbClr val="003399"/>
                </a:solidFill>
              </a:rPr>
              <a:t>Lukas 22,19; 1. Korinther 10,16; 11,23ff; 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dirty="0">
                <a:solidFill>
                  <a:srgbClr val="003399"/>
                </a:solidFill>
              </a:rPr>
              <a:t>. Johannes 1,3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7075" indent="-546100">
              <a:buFont typeface="+mj-lt"/>
              <a:buAutoNum type="alphaLcParenR"/>
              <a:tabLst>
                <a:tab pos="450850" algn="l"/>
              </a:tabLst>
            </a:pPr>
            <a:r>
              <a:rPr lang="de-DE" sz="2000" dirty="0">
                <a:solidFill>
                  <a:srgbClr val="000000"/>
                </a:solidFill>
              </a:rPr>
              <a:t>Füreinander für die </a:t>
            </a:r>
            <a:r>
              <a:rPr lang="de-DE" sz="2000" dirty="0" smtClean="0">
                <a:solidFill>
                  <a:srgbClr val="000000"/>
                </a:solidFill>
              </a:rPr>
              <a:t>Anderen (</a:t>
            </a:r>
            <a:r>
              <a:rPr lang="de-DE" sz="2000" dirty="0">
                <a:solidFill>
                  <a:srgbClr val="003399"/>
                </a:solidFill>
              </a:rPr>
              <a:t>Apostelgeschichte 4,35; Römer 12,13a; Galater </a:t>
            </a:r>
            <a:r>
              <a:rPr lang="de-DE" sz="2000" dirty="0" smtClean="0">
                <a:solidFill>
                  <a:srgbClr val="003399"/>
                </a:solidFill>
              </a:rPr>
              <a:t>6,2.9-10; 1</a:t>
            </a:r>
            <a:r>
              <a:rPr lang="de-DE" sz="2000" dirty="0">
                <a:solidFill>
                  <a:srgbClr val="003399"/>
                </a:solidFill>
              </a:rPr>
              <a:t>. Johannes 3,17</a:t>
            </a:r>
            <a:r>
              <a:rPr lang="de-DE" sz="2000" dirty="0" smtClean="0"/>
              <a:t>)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727075" indent="-546100">
              <a:buFont typeface="+mj-lt"/>
              <a:buAutoNum type="alphaLcParenR"/>
              <a:tabLst>
                <a:tab pos="4508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Beieinander </a:t>
            </a:r>
            <a:r>
              <a:rPr lang="de-DE" sz="2000" dirty="0">
                <a:solidFill>
                  <a:srgbClr val="000000"/>
                </a:solidFill>
              </a:rPr>
              <a:t>mit den </a:t>
            </a:r>
            <a:r>
              <a:rPr lang="de-DE" sz="2000" dirty="0" smtClean="0">
                <a:solidFill>
                  <a:srgbClr val="000000"/>
                </a:solidFill>
              </a:rPr>
              <a:t>Anderen (</a:t>
            </a:r>
            <a:r>
              <a:rPr lang="fi-FI" sz="2000" dirty="0" smtClean="0">
                <a:solidFill>
                  <a:srgbClr val="003399"/>
                </a:solidFill>
              </a:rPr>
              <a:t>z.B. Apostelgeschichte 4</a:t>
            </a:r>
            <a:r>
              <a:rPr lang="de-DE" sz="2000" dirty="0" smtClean="0"/>
              <a:t>)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0" indent="0">
              <a:buFont typeface="Wingdings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Versäume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nicht das Miteinander mit Jesus (Hebräer 10,24-25)!</a:t>
            </a: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Font typeface="Wingdings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Lebe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das Füreinander für die Anderen!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Komme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zur Freude im Beieinander mit den Anderen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!</a:t>
            </a: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Gemeindebau mit Gottes Gnade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5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Gebet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Der Lobpreis,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Gott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ehrt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Verharren im Gebet: 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1,14</a:t>
            </a:r>
            <a:r>
              <a:rPr lang="de-DE" sz="2000" dirty="0">
                <a:solidFill>
                  <a:srgbClr val="003399"/>
                </a:solidFill>
              </a:rPr>
              <a:t>; Römer 12,12; Kolosser 4,2; 1. Thessalonicher 5,17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Lerne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vom Gebetsleben der ersten Christen!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Gemeindebau mit Gottes Gnade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5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Gehen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: Der Glaube, der aktiv gelebt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wird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In die Öffentlichkeit: </a:t>
            </a:r>
            <a:r>
              <a:rPr lang="de-DE" sz="2000" dirty="0">
                <a:solidFill>
                  <a:srgbClr val="003399"/>
                </a:solidFill>
              </a:rPr>
              <a:t>Lukas 24,53; Apostelgeschichte 3,1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Rettung durch Gottes Gnade: </a:t>
            </a:r>
            <a:r>
              <a:rPr lang="de-DE" sz="2000" dirty="0" smtClean="0">
                <a:solidFill>
                  <a:srgbClr val="003399"/>
                </a:solidFill>
              </a:rPr>
              <a:t>z.B. Apostelgeschichte 5,14; 9,31; 11,21.24</a:t>
            </a:r>
          </a:p>
          <a:p>
            <a:pPr marL="0" indent="0"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Gehe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los und werde aktiv um Menschen zu Jesus zu führen!</a:t>
            </a:r>
          </a:p>
          <a:p>
            <a:pPr marL="0" indent="0">
              <a:buFont typeface="Wingdings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 Wisse zu 100%, dass die Rettung eines Menschen voll und ganz in der Gnade des Herrn liegt, der so seine Gemeinde baut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.</a:t>
            </a: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Gemeindebau mit Gottes Gnade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4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Gemeindebau mit Gottes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Gnade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rgbClr val="000000">
                    <a:lumMod val="95000"/>
                    <a:lumOff val="5000"/>
                  </a:srgbClr>
                </a:solidFill>
              </a:rPr>
              <a:t>Apostelgeschichte 2,42-47</a:t>
            </a:r>
            <a:endParaRPr lang="de-DE" sz="2600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2564904"/>
            <a:ext cx="8435975" cy="388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Nimm Gott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ernst!</a:t>
            </a:r>
          </a:p>
          <a:p>
            <a:pPr marL="0" indent="0">
              <a:buFont typeface="Wingdings"/>
              <a:buChar char="è"/>
            </a:pP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Nimm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Gottes Wort ernst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!</a:t>
            </a:r>
          </a:p>
          <a:p>
            <a:pPr marL="0" indent="0">
              <a:buFont typeface="Wingdings"/>
              <a:buChar char="è"/>
            </a:pPr>
            <a:endParaRPr lang="de-DE" sz="1000" dirty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Versäume nicht das Miteinander mit Jesus (Hebräer 10,24-25)!</a:t>
            </a:r>
          </a:p>
          <a:p>
            <a:pPr marL="0" indent="0"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Lebe das Füreinander für die Anderen!</a:t>
            </a:r>
          </a:p>
          <a:p>
            <a:pPr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Komme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zur Freude im Beieinander mit den Anderen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!</a:t>
            </a:r>
          </a:p>
          <a:p>
            <a:pPr marL="0" lvl="0" indent="0" eaLnBrk="1" hangingPunct="1">
              <a:spcBef>
                <a:spcPct val="0"/>
              </a:spcBef>
              <a:buFont typeface="Wingdings"/>
              <a:buChar char="è"/>
            </a:pPr>
            <a:endParaRPr lang="de-DE" sz="1000" dirty="0">
              <a:solidFill>
                <a:srgbClr val="008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Lerne </a:t>
            </a:r>
            <a:r>
              <a:rPr lang="de-DE" sz="2000" dirty="0">
                <a:solidFill>
                  <a:srgbClr val="008000"/>
                </a:solidFill>
                <a:sym typeface="Wingdings" pitchFamily="2" charset="2"/>
              </a:rPr>
              <a:t>vom Gebetsleben der ersten Christen</a:t>
            </a: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!</a:t>
            </a:r>
          </a:p>
          <a:p>
            <a:pPr marL="0" lvl="0" indent="0" eaLnBrk="1" hangingPunct="1">
              <a:spcBef>
                <a:spcPct val="0"/>
              </a:spcBef>
              <a:buFont typeface="Wingdings"/>
              <a:buChar char="è"/>
            </a:pPr>
            <a:endParaRPr lang="de-DE" sz="1000" dirty="0">
              <a:solidFill>
                <a:srgbClr val="008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 marL="0" indent="0">
              <a:buFont typeface="Wingdings"/>
              <a:buChar char="è"/>
            </a:pPr>
            <a:r>
              <a:rPr lang="de-DE" sz="2000" kern="0" dirty="0" smtClean="0">
                <a:solidFill>
                  <a:srgbClr val="008000"/>
                </a:solidFill>
                <a:sym typeface="Wingdings" pitchFamily="2" charset="2"/>
              </a:rPr>
              <a:t> Gehe los und werde aktiv um Menschen zu Jesus zu führen!</a:t>
            </a:r>
          </a:p>
          <a:p>
            <a:pPr marL="0" indent="0">
              <a:buFont typeface="Wingdings"/>
              <a:buChar char="è"/>
            </a:pPr>
            <a:r>
              <a:rPr lang="de-DE" sz="2000" kern="0" dirty="0" smtClean="0">
                <a:solidFill>
                  <a:srgbClr val="008000"/>
                </a:solidFill>
                <a:sym typeface="Wingdings" pitchFamily="2" charset="2"/>
              </a:rPr>
              <a:t> Wisse zu 100%, dass die Rettung eines Menschen voll und ganz in der Gnade des Herrn liegt, der so seine Gemeinde baut.</a:t>
            </a:r>
            <a:endParaRPr lang="de-DE" sz="2000" kern="0" dirty="0">
              <a:solidFill>
                <a:srgbClr val="008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4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Bildschirmpräsentation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Standarddesign</vt:lpstr>
      <vt:lpstr>1_Standarddesign</vt:lpstr>
      <vt:lpstr>Präsentation_Vorlage_METROSYSTEMS_4zu3_de_groß_20101026</vt:lpstr>
      <vt:lpstr>Folie 1</vt:lpstr>
      <vt:lpstr>Folie 2</vt:lpstr>
      <vt:lpstr>Folie 3</vt:lpstr>
      <vt:lpstr>Gemeindebau mit Gottes Gnade</vt:lpstr>
      <vt:lpstr>1. Gottes Wort: Die Basis auf der alles steht</vt:lpstr>
      <vt:lpstr>2. Gemeinschaft: Das Zusammensein, das alles trägt</vt:lpstr>
      <vt:lpstr>3. Gebet: Der Lobpreis, der Gott ehrt</vt:lpstr>
      <vt:lpstr>4. Gehen: Der Glaube, der aktiv gelebt wird</vt:lpstr>
      <vt:lpstr>Gemeindebau mit Gottes Gnade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2,42-47: Gemeindebau mit Gottes Gnade</dc:title>
  <dc:creator>Sascha Kriegler</dc:creator>
  <cp:lastModifiedBy>Sascha Kriegler</cp:lastModifiedBy>
  <cp:revision>5</cp:revision>
  <dcterms:created xsi:type="dcterms:W3CDTF">2012-08-30T12:12:53Z</dcterms:created>
  <dcterms:modified xsi:type="dcterms:W3CDTF">2014-07-19T18:26:24Z</dcterms:modified>
</cp:coreProperties>
</file>