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5" r:id="rId2"/>
    <p:sldId id="387" r:id="rId3"/>
    <p:sldId id="406" r:id="rId4"/>
    <p:sldId id="488" r:id="rId5"/>
    <p:sldId id="489" r:id="rId6"/>
    <p:sldId id="490" r:id="rId7"/>
    <p:sldId id="491" r:id="rId8"/>
    <p:sldId id="492" r:id="rId9"/>
    <p:sldId id="493" r:id="rId10"/>
    <p:sldId id="390" r:id="rId11"/>
    <p:sldId id="474" r:id="rId12"/>
    <p:sldId id="443" r:id="rId13"/>
    <p:sldId id="495" r:id="rId14"/>
    <p:sldId id="494" r:id="rId15"/>
    <p:sldId id="268" r:id="rId1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6" autoAdjust="0"/>
    <p:restoredTop sz="94660"/>
  </p:normalViewPr>
  <p:slideViewPr>
    <p:cSldViewPr snapToGrid="0">
      <p:cViewPr varScale="1">
        <p:scale>
          <a:sx n="143" d="100"/>
          <a:sy n="143" d="100"/>
        </p:scale>
        <p:origin x="126"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0F4E97-D047-47C9-9A64-2722F10EAD9F}" type="doc">
      <dgm:prSet loTypeId="urn:microsoft.com/office/officeart/2005/8/layout/process1" loCatId="process" qsTypeId="urn:microsoft.com/office/officeart/2005/8/quickstyle/simple1" qsCatId="simple" csTypeId="urn:microsoft.com/office/officeart/2005/8/colors/colorful3" csCatId="colorful" phldr="1"/>
      <dgm:spPr/>
      <dgm:t>
        <a:bodyPr/>
        <a:lstStyle/>
        <a:p>
          <a:endParaRPr lang="de-DE"/>
        </a:p>
      </dgm:t>
    </dgm:pt>
    <dgm:pt modelId="{403AB32B-BFA7-4FCB-BFDD-FDB8491511D7}">
      <dgm:prSet phldrT="[Text]" custT="1"/>
      <dgm:spPr/>
      <dgm:t>
        <a:bodyPr/>
        <a:lstStyle/>
        <a:p>
          <a:r>
            <a:rPr lang="de-DE" sz="2800" dirty="0"/>
            <a:t>Versuchung, Sünde, Trägheit, äußerer Verfolgungsdruck</a:t>
          </a:r>
        </a:p>
      </dgm:t>
    </dgm:pt>
    <dgm:pt modelId="{0E42C62C-B72B-4D71-BA84-A7413C390F53}" type="parTrans" cxnId="{B21A32AE-5ECE-405C-B0FC-3D7F6F6467D6}">
      <dgm:prSet/>
      <dgm:spPr/>
      <dgm:t>
        <a:bodyPr/>
        <a:lstStyle/>
        <a:p>
          <a:endParaRPr lang="de-DE"/>
        </a:p>
      </dgm:t>
    </dgm:pt>
    <dgm:pt modelId="{0C6578A4-6923-4F07-8AE6-4DBE3610EB10}" type="sibTrans" cxnId="{B21A32AE-5ECE-405C-B0FC-3D7F6F6467D6}">
      <dgm:prSet/>
      <dgm:spPr/>
      <dgm:t>
        <a:bodyPr/>
        <a:lstStyle/>
        <a:p>
          <a:endParaRPr lang="de-DE"/>
        </a:p>
      </dgm:t>
    </dgm:pt>
    <dgm:pt modelId="{2EBA4F4B-A6FF-493E-AEC2-5264D7AA2A05}">
      <dgm:prSet phldrT="[Text]"/>
      <dgm:spPr/>
      <dgm:t>
        <a:bodyPr/>
        <a:lstStyle/>
        <a:p>
          <a:r>
            <a:rPr lang="de-DE" dirty="0"/>
            <a:t>Glaube soll gestärkt und zu Ausharren bewegt werden – wie?</a:t>
          </a:r>
        </a:p>
      </dgm:t>
    </dgm:pt>
    <dgm:pt modelId="{F34FAA00-CCEC-48B3-988B-7F83084B836E}" type="parTrans" cxnId="{A330D14B-7BF9-4406-BF3B-802C59DDC39A}">
      <dgm:prSet/>
      <dgm:spPr/>
      <dgm:t>
        <a:bodyPr/>
        <a:lstStyle/>
        <a:p>
          <a:endParaRPr lang="de-DE"/>
        </a:p>
      </dgm:t>
    </dgm:pt>
    <dgm:pt modelId="{6307C344-5AEB-4AA7-84F5-A2219226121A}" type="sibTrans" cxnId="{A330D14B-7BF9-4406-BF3B-802C59DDC39A}">
      <dgm:prSet/>
      <dgm:spPr/>
      <dgm:t>
        <a:bodyPr/>
        <a:lstStyle/>
        <a:p>
          <a:endParaRPr lang="de-DE"/>
        </a:p>
      </dgm:t>
    </dgm:pt>
    <dgm:pt modelId="{CDABBE50-D0A8-4CE4-82DB-E6BCA6002125}">
      <dgm:prSet phldrT="[Text]"/>
      <dgm:spPr/>
      <dgm:t>
        <a:bodyPr/>
        <a:lstStyle/>
        <a:p>
          <a:r>
            <a:rPr lang="de-DE" dirty="0"/>
            <a:t>Durch Vergleiche wie erhaben Jesus Christus im Gegensatz zu … ist</a:t>
          </a:r>
        </a:p>
      </dgm:t>
    </dgm:pt>
    <dgm:pt modelId="{BED10849-9D90-4EA0-9472-F5B44859A107}" type="parTrans" cxnId="{8E3A7370-1024-461B-A077-026AFDE9F4EB}">
      <dgm:prSet/>
      <dgm:spPr/>
      <dgm:t>
        <a:bodyPr/>
        <a:lstStyle/>
        <a:p>
          <a:endParaRPr lang="de-DE"/>
        </a:p>
      </dgm:t>
    </dgm:pt>
    <dgm:pt modelId="{58945C23-FFFB-44EC-98E7-A3422472602F}" type="sibTrans" cxnId="{8E3A7370-1024-461B-A077-026AFDE9F4EB}">
      <dgm:prSet/>
      <dgm:spPr/>
      <dgm:t>
        <a:bodyPr/>
        <a:lstStyle/>
        <a:p>
          <a:endParaRPr lang="de-DE"/>
        </a:p>
      </dgm:t>
    </dgm:pt>
    <dgm:pt modelId="{90CC4233-DA02-46F2-9165-759BFBA13C28}">
      <dgm:prSet phldrT="[Text]" phldr="0"/>
      <dgm:spPr/>
      <dgm:t>
        <a:bodyPr/>
        <a:lstStyle/>
        <a:p>
          <a:r>
            <a:rPr lang="de-DE" dirty="0"/>
            <a:t>Bleib Jesus treu</a:t>
          </a:r>
        </a:p>
      </dgm:t>
    </dgm:pt>
    <dgm:pt modelId="{88CAB7DB-B53F-408B-8AC8-B394056C1B5A}" type="parTrans" cxnId="{84EBAD04-77C7-44DF-B7A9-B40C69370401}">
      <dgm:prSet/>
      <dgm:spPr/>
      <dgm:t>
        <a:bodyPr/>
        <a:lstStyle/>
        <a:p>
          <a:endParaRPr lang="de-DE"/>
        </a:p>
      </dgm:t>
    </dgm:pt>
    <dgm:pt modelId="{E63DE0E5-1079-4966-A9B8-FCB52481B3B4}" type="sibTrans" cxnId="{84EBAD04-77C7-44DF-B7A9-B40C69370401}">
      <dgm:prSet/>
      <dgm:spPr/>
      <dgm:t>
        <a:bodyPr/>
        <a:lstStyle/>
        <a:p>
          <a:endParaRPr lang="de-DE"/>
        </a:p>
      </dgm:t>
    </dgm:pt>
    <dgm:pt modelId="{648EEC6A-5483-4A90-BE61-F22691E191D0}" type="pres">
      <dgm:prSet presAssocID="{EC0F4E97-D047-47C9-9A64-2722F10EAD9F}" presName="Name0" presStyleCnt="0">
        <dgm:presLayoutVars>
          <dgm:dir/>
          <dgm:resizeHandles val="exact"/>
        </dgm:presLayoutVars>
      </dgm:prSet>
      <dgm:spPr/>
    </dgm:pt>
    <dgm:pt modelId="{9CF8FFD4-B4AE-4525-9A39-2C45F9D3CB6E}" type="pres">
      <dgm:prSet presAssocID="{403AB32B-BFA7-4FCB-BFDD-FDB8491511D7}" presName="node" presStyleLbl="node1" presStyleIdx="0" presStyleCnt="4">
        <dgm:presLayoutVars>
          <dgm:bulletEnabled val="1"/>
        </dgm:presLayoutVars>
      </dgm:prSet>
      <dgm:spPr/>
    </dgm:pt>
    <dgm:pt modelId="{836F5D19-121E-4E7A-A6A5-D73D2930E74B}" type="pres">
      <dgm:prSet presAssocID="{0C6578A4-6923-4F07-8AE6-4DBE3610EB10}" presName="sibTrans" presStyleLbl="sibTrans2D1" presStyleIdx="0" presStyleCnt="3"/>
      <dgm:spPr/>
    </dgm:pt>
    <dgm:pt modelId="{3EB46FC7-621F-4DA7-B8B9-A3650130E488}" type="pres">
      <dgm:prSet presAssocID="{0C6578A4-6923-4F07-8AE6-4DBE3610EB10}" presName="connectorText" presStyleLbl="sibTrans2D1" presStyleIdx="0" presStyleCnt="3"/>
      <dgm:spPr/>
    </dgm:pt>
    <dgm:pt modelId="{F5E03040-1F70-4E93-BED6-5B5D588F512A}" type="pres">
      <dgm:prSet presAssocID="{2EBA4F4B-A6FF-493E-AEC2-5264D7AA2A05}" presName="node" presStyleLbl="node1" presStyleIdx="1" presStyleCnt="4">
        <dgm:presLayoutVars>
          <dgm:bulletEnabled val="1"/>
        </dgm:presLayoutVars>
      </dgm:prSet>
      <dgm:spPr/>
    </dgm:pt>
    <dgm:pt modelId="{DD708D83-5CAE-423C-9A9E-5CA666BF54B2}" type="pres">
      <dgm:prSet presAssocID="{6307C344-5AEB-4AA7-84F5-A2219226121A}" presName="sibTrans" presStyleLbl="sibTrans2D1" presStyleIdx="1" presStyleCnt="3"/>
      <dgm:spPr/>
    </dgm:pt>
    <dgm:pt modelId="{F6DF285C-37C6-47C5-A140-3026BB78F71B}" type="pres">
      <dgm:prSet presAssocID="{6307C344-5AEB-4AA7-84F5-A2219226121A}" presName="connectorText" presStyleLbl="sibTrans2D1" presStyleIdx="1" presStyleCnt="3"/>
      <dgm:spPr/>
    </dgm:pt>
    <dgm:pt modelId="{074C842A-6300-4A0F-818F-737203648D00}" type="pres">
      <dgm:prSet presAssocID="{CDABBE50-D0A8-4CE4-82DB-E6BCA6002125}" presName="node" presStyleLbl="node1" presStyleIdx="2" presStyleCnt="4">
        <dgm:presLayoutVars>
          <dgm:bulletEnabled val="1"/>
        </dgm:presLayoutVars>
      </dgm:prSet>
      <dgm:spPr/>
    </dgm:pt>
    <dgm:pt modelId="{481D799D-F570-43DB-ADB9-6EDDA0DF846B}" type="pres">
      <dgm:prSet presAssocID="{58945C23-FFFB-44EC-98E7-A3422472602F}" presName="sibTrans" presStyleLbl="sibTrans2D1" presStyleIdx="2" presStyleCnt="3"/>
      <dgm:spPr/>
    </dgm:pt>
    <dgm:pt modelId="{7FF589AE-5E15-4B99-A09B-4EB155499042}" type="pres">
      <dgm:prSet presAssocID="{58945C23-FFFB-44EC-98E7-A3422472602F}" presName="connectorText" presStyleLbl="sibTrans2D1" presStyleIdx="2" presStyleCnt="3"/>
      <dgm:spPr/>
    </dgm:pt>
    <dgm:pt modelId="{26949B2F-E2FC-4D50-8683-C5BB869AE59D}" type="pres">
      <dgm:prSet presAssocID="{90CC4233-DA02-46F2-9165-759BFBA13C28}" presName="node" presStyleLbl="node1" presStyleIdx="3" presStyleCnt="4">
        <dgm:presLayoutVars>
          <dgm:bulletEnabled val="1"/>
        </dgm:presLayoutVars>
      </dgm:prSet>
      <dgm:spPr/>
    </dgm:pt>
  </dgm:ptLst>
  <dgm:cxnLst>
    <dgm:cxn modelId="{84EBAD04-77C7-44DF-B7A9-B40C69370401}" srcId="{EC0F4E97-D047-47C9-9A64-2722F10EAD9F}" destId="{90CC4233-DA02-46F2-9165-759BFBA13C28}" srcOrd="3" destOrd="0" parTransId="{88CAB7DB-B53F-408B-8AC8-B394056C1B5A}" sibTransId="{E63DE0E5-1079-4966-A9B8-FCB52481B3B4}"/>
    <dgm:cxn modelId="{8B8AC817-6EFE-4B8A-BB04-C4B516B2E12A}" type="presOf" srcId="{0C6578A4-6923-4F07-8AE6-4DBE3610EB10}" destId="{3EB46FC7-621F-4DA7-B8B9-A3650130E488}" srcOrd="1" destOrd="0" presId="urn:microsoft.com/office/officeart/2005/8/layout/process1"/>
    <dgm:cxn modelId="{1726D219-D1A4-4464-8945-AA8A0265ADBA}" type="presOf" srcId="{58945C23-FFFB-44EC-98E7-A3422472602F}" destId="{7FF589AE-5E15-4B99-A09B-4EB155499042}" srcOrd="1" destOrd="0" presId="urn:microsoft.com/office/officeart/2005/8/layout/process1"/>
    <dgm:cxn modelId="{A330D14B-7BF9-4406-BF3B-802C59DDC39A}" srcId="{EC0F4E97-D047-47C9-9A64-2722F10EAD9F}" destId="{2EBA4F4B-A6FF-493E-AEC2-5264D7AA2A05}" srcOrd="1" destOrd="0" parTransId="{F34FAA00-CCEC-48B3-988B-7F83084B836E}" sibTransId="{6307C344-5AEB-4AA7-84F5-A2219226121A}"/>
    <dgm:cxn modelId="{8480E34B-9D6C-4071-A7A3-ED517A2E5727}" type="presOf" srcId="{58945C23-FFFB-44EC-98E7-A3422472602F}" destId="{481D799D-F570-43DB-ADB9-6EDDA0DF846B}" srcOrd="0" destOrd="0" presId="urn:microsoft.com/office/officeart/2005/8/layout/process1"/>
    <dgm:cxn modelId="{8E3A7370-1024-461B-A077-026AFDE9F4EB}" srcId="{EC0F4E97-D047-47C9-9A64-2722F10EAD9F}" destId="{CDABBE50-D0A8-4CE4-82DB-E6BCA6002125}" srcOrd="2" destOrd="0" parTransId="{BED10849-9D90-4EA0-9472-F5B44859A107}" sibTransId="{58945C23-FFFB-44EC-98E7-A3422472602F}"/>
    <dgm:cxn modelId="{4FB8EC70-40CD-4146-AD63-EE975D12D5C5}" type="presOf" srcId="{0C6578A4-6923-4F07-8AE6-4DBE3610EB10}" destId="{836F5D19-121E-4E7A-A6A5-D73D2930E74B}" srcOrd="0" destOrd="0" presId="urn:microsoft.com/office/officeart/2005/8/layout/process1"/>
    <dgm:cxn modelId="{DD9ACA58-D672-44B2-9B4F-E47EBE6CC9F1}" type="presOf" srcId="{403AB32B-BFA7-4FCB-BFDD-FDB8491511D7}" destId="{9CF8FFD4-B4AE-4525-9A39-2C45F9D3CB6E}" srcOrd="0" destOrd="0" presId="urn:microsoft.com/office/officeart/2005/8/layout/process1"/>
    <dgm:cxn modelId="{F85FB37C-51BE-4C3A-8F53-C13EDF2EB980}" type="presOf" srcId="{6307C344-5AEB-4AA7-84F5-A2219226121A}" destId="{F6DF285C-37C6-47C5-A140-3026BB78F71B}" srcOrd="1" destOrd="0" presId="urn:microsoft.com/office/officeart/2005/8/layout/process1"/>
    <dgm:cxn modelId="{59899585-8BD5-4413-9C2F-126698637FDE}" type="presOf" srcId="{90CC4233-DA02-46F2-9165-759BFBA13C28}" destId="{26949B2F-E2FC-4D50-8683-C5BB869AE59D}" srcOrd="0" destOrd="0" presId="urn:microsoft.com/office/officeart/2005/8/layout/process1"/>
    <dgm:cxn modelId="{B21A32AE-5ECE-405C-B0FC-3D7F6F6467D6}" srcId="{EC0F4E97-D047-47C9-9A64-2722F10EAD9F}" destId="{403AB32B-BFA7-4FCB-BFDD-FDB8491511D7}" srcOrd="0" destOrd="0" parTransId="{0E42C62C-B72B-4D71-BA84-A7413C390F53}" sibTransId="{0C6578A4-6923-4F07-8AE6-4DBE3610EB10}"/>
    <dgm:cxn modelId="{1A82EBCA-6D20-43BF-BCCB-ED0FFDB27D5C}" type="presOf" srcId="{EC0F4E97-D047-47C9-9A64-2722F10EAD9F}" destId="{648EEC6A-5483-4A90-BE61-F22691E191D0}" srcOrd="0" destOrd="0" presId="urn:microsoft.com/office/officeart/2005/8/layout/process1"/>
    <dgm:cxn modelId="{F3BE0CDD-2A65-404C-94AF-9F64BF11BCF0}" type="presOf" srcId="{CDABBE50-D0A8-4CE4-82DB-E6BCA6002125}" destId="{074C842A-6300-4A0F-818F-737203648D00}" srcOrd="0" destOrd="0" presId="urn:microsoft.com/office/officeart/2005/8/layout/process1"/>
    <dgm:cxn modelId="{91DFD6DE-677F-40E2-8B6C-2B08E2986256}" type="presOf" srcId="{6307C344-5AEB-4AA7-84F5-A2219226121A}" destId="{DD708D83-5CAE-423C-9A9E-5CA666BF54B2}" srcOrd="0" destOrd="0" presId="urn:microsoft.com/office/officeart/2005/8/layout/process1"/>
    <dgm:cxn modelId="{94C645FE-A0D9-460D-ADC0-FC1C7A9099A0}" type="presOf" srcId="{2EBA4F4B-A6FF-493E-AEC2-5264D7AA2A05}" destId="{F5E03040-1F70-4E93-BED6-5B5D588F512A}" srcOrd="0" destOrd="0" presId="urn:microsoft.com/office/officeart/2005/8/layout/process1"/>
    <dgm:cxn modelId="{498298C4-201D-43A5-878B-0BFB6B38A8B9}" type="presParOf" srcId="{648EEC6A-5483-4A90-BE61-F22691E191D0}" destId="{9CF8FFD4-B4AE-4525-9A39-2C45F9D3CB6E}" srcOrd="0" destOrd="0" presId="urn:microsoft.com/office/officeart/2005/8/layout/process1"/>
    <dgm:cxn modelId="{ADFA523F-B20C-4CF3-A4B1-5284F6153601}" type="presParOf" srcId="{648EEC6A-5483-4A90-BE61-F22691E191D0}" destId="{836F5D19-121E-4E7A-A6A5-D73D2930E74B}" srcOrd="1" destOrd="0" presId="urn:microsoft.com/office/officeart/2005/8/layout/process1"/>
    <dgm:cxn modelId="{FFDE768B-E39B-4045-B611-F3A1DC747655}" type="presParOf" srcId="{836F5D19-121E-4E7A-A6A5-D73D2930E74B}" destId="{3EB46FC7-621F-4DA7-B8B9-A3650130E488}" srcOrd="0" destOrd="0" presId="urn:microsoft.com/office/officeart/2005/8/layout/process1"/>
    <dgm:cxn modelId="{08496329-0283-437B-822E-19C4020F0C3E}" type="presParOf" srcId="{648EEC6A-5483-4A90-BE61-F22691E191D0}" destId="{F5E03040-1F70-4E93-BED6-5B5D588F512A}" srcOrd="2" destOrd="0" presId="urn:microsoft.com/office/officeart/2005/8/layout/process1"/>
    <dgm:cxn modelId="{3CD5BBAD-3630-41C4-8513-001E5A9DC0B1}" type="presParOf" srcId="{648EEC6A-5483-4A90-BE61-F22691E191D0}" destId="{DD708D83-5CAE-423C-9A9E-5CA666BF54B2}" srcOrd="3" destOrd="0" presId="urn:microsoft.com/office/officeart/2005/8/layout/process1"/>
    <dgm:cxn modelId="{5ED554E0-3147-468A-8305-5202FAE7B29F}" type="presParOf" srcId="{DD708D83-5CAE-423C-9A9E-5CA666BF54B2}" destId="{F6DF285C-37C6-47C5-A140-3026BB78F71B}" srcOrd="0" destOrd="0" presId="urn:microsoft.com/office/officeart/2005/8/layout/process1"/>
    <dgm:cxn modelId="{CF29B238-387D-4B77-B825-0040460DF37D}" type="presParOf" srcId="{648EEC6A-5483-4A90-BE61-F22691E191D0}" destId="{074C842A-6300-4A0F-818F-737203648D00}" srcOrd="4" destOrd="0" presId="urn:microsoft.com/office/officeart/2005/8/layout/process1"/>
    <dgm:cxn modelId="{1B1CB1D6-4BBE-4079-826C-C8C1FEA0E203}" type="presParOf" srcId="{648EEC6A-5483-4A90-BE61-F22691E191D0}" destId="{481D799D-F570-43DB-ADB9-6EDDA0DF846B}" srcOrd="5" destOrd="0" presId="urn:microsoft.com/office/officeart/2005/8/layout/process1"/>
    <dgm:cxn modelId="{D87ED096-4B67-436B-9EB6-83B142838DC7}" type="presParOf" srcId="{481D799D-F570-43DB-ADB9-6EDDA0DF846B}" destId="{7FF589AE-5E15-4B99-A09B-4EB155499042}" srcOrd="0" destOrd="0" presId="urn:microsoft.com/office/officeart/2005/8/layout/process1"/>
    <dgm:cxn modelId="{7F045422-C8CC-4C09-929B-BB7902D2ABA1}" type="presParOf" srcId="{648EEC6A-5483-4A90-BE61-F22691E191D0}" destId="{26949B2F-E2FC-4D50-8683-C5BB869AE59D}"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F8FFD4-B4AE-4525-9A39-2C45F9D3CB6E}">
      <dsp:nvSpPr>
        <dsp:cNvPr id="0" name=""/>
        <dsp:cNvSpPr/>
      </dsp:nvSpPr>
      <dsp:spPr>
        <a:xfrm>
          <a:off x="10343" y="482703"/>
          <a:ext cx="2141076" cy="272987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Versuchung, Sünde, Trägheit, äußerer Verfolgungsdruck</a:t>
          </a:r>
        </a:p>
      </dsp:txBody>
      <dsp:txXfrm>
        <a:off x="73053" y="545413"/>
        <a:ext cx="2015656" cy="2604452"/>
      </dsp:txXfrm>
    </dsp:sp>
    <dsp:sp modelId="{836F5D19-121E-4E7A-A6A5-D73D2930E74B}">
      <dsp:nvSpPr>
        <dsp:cNvPr id="0" name=""/>
        <dsp:cNvSpPr/>
      </dsp:nvSpPr>
      <dsp:spPr>
        <a:xfrm>
          <a:off x="2365527" y="1582146"/>
          <a:ext cx="453908" cy="53098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de-DE" sz="2000" kern="1200"/>
        </a:p>
      </dsp:txBody>
      <dsp:txXfrm>
        <a:off x="2365527" y="1688343"/>
        <a:ext cx="317736" cy="318592"/>
      </dsp:txXfrm>
    </dsp:sp>
    <dsp:sp modelId="{F5E03040-1F70-4E93-BED6-5B5D588F512A}">
      <dsp:nvSpPr>
        <dsp:cNvPr id="0" name=""/>
        <dsp:cNvSpPr/>
      </dsp:nvSpPr>
      <dsp:spPr>
        <a:xfrm>
          <a:off x="3007850" y="482703"/>
          <a:ext cx="2141076" cy="2729872"/>
        </a:xfrm>
        <a:prstGeom prst="roundRect">
          <a:avLst>
            <a:gd name="adj" fmla="val 10000"/>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e-DE" sz="2500" kern="1200" dirty="0"/>
            <a:t>Glaube soll gestärkt und zu Ausharren bewegt werden – wie?</a:t>
          </a:r>
        </a:p>
      </dsp:txBody>
      <dsp:txXfrm>
        <a:off x="3070560" y="545413"/>
        <a:ext cx="2015656" cy="2604452"/>
      </dsp:txXfrm>
    </dsp:sp>
    <dsp:sp modelId="{DD708D83-5CAE-423C-9A9E-5CA666BF54B2}">
      <dsp:nvSpPr>
        <dsp:cNvPr id="0" name=""/>
        <dsp:cNvSpPr/>
      </dsp:nvSpPr>
      <dsp:spPr>
        <a:xfrm>
          <a:off x="5363034" y="1582146"/>
          <a:ext cx="453908" cy="530986"/>
        </a:xfrm>
        <a:prstGeom prst="rightArrow">
          <a:avLst>
            <a:gd name="adj1" fmla="val 60000"/>
            <a:gd name="adj2" fmla="val 50000"/>
          </a:avLst>
        </a:prstGeom>
        <a:solidFill>
          <a:schemeClr val="accent3">
            <a:hueOff val="1355300"/>
            <a:satOff val="50000"/>
            <a:lumOff val="-735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de-DE" sz="2000" kern="1200"/>
        </a:p>
      </dsp:txBody>
      <dsp:txXfrm>
        <a:off x="5363034" y="1688343"/>
        <a:ext cx="317736" cy="318592"/>
      </dsp:txXfrm>
    </dsp:sp>
    <dsp:sp modelId="{074C842A-6300-4A0F-818F-737203648D00}">
      <dsp:nvSpPr>
        <dsp:cNvPr id="0" name=""/>
        <dsp:cNvSpPr/>
      </dsp:nvSpPr>
      <dsp:spPr>
        <a:xfrm>
          <a:off x="6005357" y="482703"/>
          <a:ext cx="2141076" cy="2729872"/>
        </a:xfrm>
        <a:prstGeom prst="roundRect">
          <a:avLst>
            <a:gd name="adj" fmla="val 1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e-DE" sz="2500" kern="1200" dirty="0"/>
            <a:t>Durch Vergleiche wie erhaben Jesus Christus im Gegensatz zu … ist</a:t>
          </a:r>
        </a:p>
      </dsp:txBody>
      <dsp:txXfrm>
        <a:off x="6068067" y="545413"/>
        <a:ext cx="2015656" cy="2604452"/>
      </dsp:txXfrm>
    </dsp:sp>
    <dsp:sp modelId="{481D799D-F570-43DB-ADB9-6EDDA0DF846B}">
      <dsp:nvSpPr>
        <dsp:cNvPr id="0" name=""/>
        <dsp:cNvSpPr/>
      </dsp:nvSpPr>
      <dsp:spPr>
        <a:xfrm>
          <a:off x="8360541" y="1582146"/>
          <a:ext cx="453908" cy="530986"/>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de-DE" sz="2000" kern="1200"/>
        </a:p>
      </dsp:txBody>
      <dsp:txXfrm>
        <a:off x="8360541" y="1688343"/>
        <a:ext cx="317736" cy="318592"/>
      </dsp:txXfrm>
    </dsp:sp>
    <dsp:sp modelId="{26949B2F-E2FC-4D50-8683-C5BB869AE59D}">
      <dsp:nvSpPr>
        <dsp:cNvPr id="0" name=""/>
        <dsp:cNvSpPr/>
      </dsp:nvSpPr>
      <dsp:spPr>
        <a:xfrm>
          <a:off x="9002864" y="482703"/>
          <a:ext cx="2141076" cy="2729872"/>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e-DE" sz="2500" kern="1200" dirty="0"/>
            <a:t>Bleib Jesus treu</a:t>
          </a:r>
        </a:p>
      </dsp:txBody>
      <dsp:txXfrm>
        <a:off x="9065574" y="545413"/>
        <a:ext cx="2015656" cy="260445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BFB78052-0DDC-454C-BFA8-EE9E5D62F210}" type="datetimeFigureOut">
              <a:rPr lang="de-DE" smtClean="0"/>
              <a:t>02.08.2026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5AC4FF1-426E-4DFE-BCAC-868E90BB37A7}" type="slidenum">
              <a:rPr lang="de-DE" smtClean="0"/>
              <a:t>‹Nr.›</a:t>
            </a:fld>
            <a:endParaRPr lang="de-DE"/>
          </a:p>
        </p:txBody>
      </p:sp>
    </p:spTree>
    <p:extLst>
      <p:ext uri="{BB962C8B-B14F-4D97-AF65-F5344CB8AC3E}">
        <p14:creationId xmlns:p14="http://schemas.microsoft.com/office/powerpoint/2010/main" val="2771495932"/>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FB78052-0DDC-454C-BFA8-EE9E5D62F210}" type="datetimeFigureOut">
              <a:rPr lang="de-DE" smtClean="0"/>
              <a:t>02.08.2026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5AC4FF1-426E-4DFE-BCAC-868E90BB37A7}" type="slidenum">
              <a:rPr lang="de-DE" smtClean="0"/>
              <a:t>‹Nr.›</a:t>
            </a:fld>
            <a:endParaRPr lang="de-DE"/>
          </a:p>
        </p:txBody>
      </p:sp>
    </p:spTree>
    <p:extLst>
      <p:ext uri="{BB962C8B-B14F-4D97-AF65-F5344CB8AC3E}">
        <p14:creationId xmlns:p14="http://schemas.microsoft.com/office/powerpoint/2010/main" val="3871670472"/>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FB78052-0DDC-454C-BFA8-EE9E5D62F210}" type="datetimeFigureOut">
              <a:rPr lang="de-DE" smtClean="0"/>
              <a:t>02.08.2026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5AC4FF1-426E-4DFE-BCAC-868E90BB37A7}" type="slidenum">
              <a:rPr lang="de-DE" smtClean="0"/>
              <a:t>‹Nr.›</a:t>
            </a:fld>
            <a:endParaRPr lang="de-DE"/>
          </a:p>
        </p:txBody>
      </p:sp>
    </p:spTree>
    <p:extLst>
      <p:ext uri="{BB962C8B-B14F-4D97-AF65-F5344CB8AC3E}">
        <p14:creationId xmlns:p14="http://schemas.microsoft.com/office/powerpoint/2010/main" val="3605043151"/>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FB78052-0DDC-454C-BFA8-EE9E5D62F210}" type="datetimeFigureOut">
              <a:rPr lang="de-DE" smtClean="0"/>
              <a:t>02.08.2026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5AC4FF1-426E-4DFE-BCAC-868E90BB37A7}" type="slidenum">
              <a:rPr lang="de-DE" smtClean="0"/>
              <a:t>‹Nr.›</a:t>
            </a:fld>
            <a:endParaRPr lang="de-DE"/>
          </a:p>
        </p:txBody>
      </p:sp>
    </p:spTree>
    <p:extLst>
      <p:ext uri="{BB962C8B-B14F-4D97-AF65-F5344CB8AC3E}">
        <p14:creationId xmlns:p14="http://schemas.microsoft.com/office/powerpoint/2010/main" val="1644172780"/>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BFB78052-0DDC-454C-BFA8-EE9E5D62F210}" type="datetimeFigureOut">
              <a:rPr lang="de-DE" smtClean="0"/>
              <a:t>02.08.2026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5AC4FF1-426E-4DFE-BCAC-868E90BB37A7}" type="slidenum">
              <a:rPr lang="de-DE" smtClean="0"/>
              <a:t>‹Nr.›</a:t>
            </a:fld>
            <a:endParaRPr lang="de-DE"/>
          </a:p>
        </p:txBody>
      </p:sp>
    </p:spTree>
    <p:extLst>
      <p:ext uri="{BB962C8B-B14F-4D97-AF65-F5344CB8AC3E}">
        <p14:creationId xmlns:p14="http://schemas.microsoft.com/office/powerpoint/2010/main" val="3411488032"/>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BFB78052-0DDC-454C-BFA8-EE9E5D62F210}" type="datetimeFigureOut">
              <a:rPr lang="de-DE" smtClean="0"/>
              <a:t>02.08.2026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5AC4FF1-426E-4DFE-BCAC-868E90BB37A7}" type="slidenum">
              <a:rPr lang="de-DE" smtClean="0"/>
              <a:t>‹Nr.›</a:t>
            </a:fld>
            <a:endParaRPr lang="de-DE"/>
          </a:p>
        </p:txBody>
      </p:sp>
    </p:spTree>
    <p:extLst>
      <p:ext uri="{BB962C8B-B14F-4D97-AF65-F5344CB8AC3E}">
        <p14:creationId xmlns:p14="http://schemas.microsoft.com/office/powerpoint/2010/main" val="3869247348"/>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BFB78052-0DDC-454C-BFA8-EE9E5D62F210}" type="datetimeFigureOut">
              <a:rPr lang="de-DE" smtClean="0"/>
              <a:t>02.08.2026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5AC4FF1-426E-4DFE-BCAC-868E90BB37A7}" type="slidenum">
              <a:rPr lang="de-DE" smtClean="0"/>
              <a:t>‹Nr.›</a:t>
            </a:fld>
            <a:endParaRPr lang="de-DE"/>
          </a:p>
        </p:txBody>
      </p:sp>
    </p:spTree>
    <p:extLst>
      <p:ext uri="{BB962C8B-B14F-4D97-AF65-F5344CB8AC3E}">
        <p14:creationId xmlns:p14="http://schemas.microsoft.com/office/powerpoint/2010/main" val="690432089"/>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BFB78052-0DDC-454C-BFA8-EE9E5D62F210}" type="datetimeFigureOut">
              <a:rPr lang="de-DE" smtClean="0"/>
              <a:t>02.08.2026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5AC4FF1-426E-4DFE-BCAC-868E90BB37A7}" type="slidenum">
              <a:rPr lang="de-DE" smtClean="0"/>
              <a:t>‹Nr.›</a:t>
            </a:fld>
            <a:endParaRPr lang="de-DE"/>
          </a:p>
        </p:txBody>
      </p:sp>
    </p:spTree>
    <p:extLst>
      <p:ext uri="{BB962C8B-B14F-4D97-AF65-F5344CB8AC3E}">
        <p14:creationId xmlns:p14="http://schemas.microsoft.com/office/powerpoint/2010/main" val="2022129096"/>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FB78052-0DDC-454C-BFA8-EE9E5D62F210}" type="datetimeFigureOut">
              <a:rPr lang="de-DE" smtClean="0"/>
              <a:t>02.08.2026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5AC4FF1-426E-4DFE-BCAC-868E90BB37A7}" type="slidenum">
              <a:rPr lang="de-DE" smtClean="0"/>
              <a:t>‹Nr.›</a:t>
            </a:fld>
            <a:endParaRPr lang="de-DE"/>
          </a:p>
        </p:txBody>
      </p:sp>
    </p:spTree>
    <p:extLst>
      <p:ext uri="{BB962C8B-B14F-4D97-AF65-F5344CB8AC3E}">
        <p14:creationId xmlns:p14="http://schemas.microsoft.com/office/powerpoint/2010/main" val="3904582740"/>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BFB78052-0DDC-454C-BFA8-EE9E5D62F210}" type="datetimeFigureOut">
              <a:rPr lang="de-DE" smtClean="0"/>
              <a:t>02.08.2026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5AC4FF1-426E-4DFE-BCAC-868E90BB37A7}" type="slidenum">
              <a:rPr lang="de-DE" smtClean="0"/>
              <a:t>‹Nr.›</a:t>
            </a:fld>
            <a:endParaRPr lang="de-DE"/>
          </a:p>
        </p:txBody>
      </p:sp>
    </p:spTree>
    <p:extLst>
      <p:ext uri="{BB962C8B-B14F-4D97-AF65-F5344CB8AC3E}">
        <p14:creationId xmlns:p14="http://schemas.microsoft.com/office/powerpoint/2010/main" val="227897840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BFB78052-0DDC-454C-BFA8-EE9E5D62F210}" type="datetimeFigureOut">
              <a:rPr lang="de-DE" smtClean="0"/>
              <a:t>02.08.2026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5AC4FF1-426E-4DFE-BCAC-868E90BB37A7}" type="slidenum">
              <a:rPr lang="de-DE" smtClean="0"/>
              <a:t>‹Nr.›</a:t>
            </a:fld>
            <a:endParaRPr lang="de-DE"/>
          </a:p>
        </p:txBody>
      </p:sp>
    </p:spTree>
    <p:extLst>
      <p:ext uri="{BB962C8B-B14F-4D97-AF65-F5344CB8AC3E}">
        <p14:creationId xmlns:p14="http://schemas.microsoft.com/office/powerpoint/2010/main" val="374655982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B78052-0DDC-454C-BFA8-EE9E5D62F210}" type="datetimeFigureOut">
              <a:rPr lang="de-DE" smtClean="0"/>
              <a:t>02.08.2026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AC4FF1-426E-4DFE-BCAC-868E90BB37A7}" type="slidenum">
              <a:rPr lang="de-DE" smtClean="0"/>
              <a:t>‹Nr.›</a:t>
            </a:fld>
            <a:endParaRPr lang="de-DE"/>
          </a:p>
        </p:txBody>
      </p:sp>
    </p:spTree>
    <p:extLst>
      <p:ext uri="{BB962C8B-B14F-4D97-AF65-F5344CB8AC3E}">
        <p14:creationId xmlns:p14="http://schemas.microsoft.com/office/powerpoint/2010/main" val="1724594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2" name="Picture 4" descr="logo"/>
          <p:cNvPicPr>
            <a:picLocks noChangeAspect="1" noChangeArrowheads="1"/>
          </p:cNvPicPr>
          <p:nvPr/>
        </p:nvPicPr>
        <p:blipFill>
          <a:blip r:embed="rId2" cstate="print"/>
          <a:srcRect/>
          <a:stretch>
            <a:fillRect/>
          </a:stretch>
        </p:blipFill>
        <p:spPr bwMode="auto">
          <a:xfrm>
            <a:off x="11215878" y="5656017"/>
            <a:ext cx="952500" cy="1143000"/>
          </a:xfrm>
          <a:prstGeom prst="rect">
            <a:avLst/>
          </a:prstGeom>
          <a:noFill/>
          <a:ln w="9525">
            <a:noFill/>
            <a:miter lim="800000"/>
            <a:headEnd/>
            <a:tailEnd/>
          </a:ln>
        </p:spPr>
      </p:pic>
    </p:spTree>
    <p:extLst>
      <p:ext uri="{BB962C8B-B14F-4D97-AF65-F5344CB8AC3E}">
        <p14:creationId xmlns:p14="http://schemas.microsoft.com/office/powerpoint/2010/main" val="267558161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5"/>
          <p:cNvSpPr txBox="1">
            <a:spLocks noChangeArrowheads="1"/>
          </p:cNvSpPr>
          <p:nvPr/>
        </p:nvSpPr>
        <p:spPr>
          <a:xfrm>
            <a:off x="457200" y="274638"/>
            <a:ext cx="8893056"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sz="5400" b="1" dirty="0">
                <a:solidFill>
                  <a:schemeClr val="accent4">
                    <a:lumMod val="60000"/>
                    <a:lumOff val="40000"/>
                  </a:schemeClr>
                </a:solidFill>
                <a:latin typeface="AR ESSENCE" panose="02000000000000000000" pitchFamily="2" charset="0"/>
              </a:rPr>
              <a:t>2.	Wie ist der Hebräerbrief gegliedert?</a:t>
            </a:r>
            <a:endParaRPr lang="de-DE" sz="5400" dirty="0">
              <a:solidFill>
                <a:schemeClr val="accent4">
                  <a:lumMod val="60000"/>
                  <a:lumOff val="40000"/>
                </a:schemeClr>
              </a:solidFill>
              <a:latin typeface="AR ESSENCE" panose="02000000000000000000" pitchFamily="2" charset="0"/>
            </a:endParaRPr>
          </a:p>
        </p:txBody>
      </p:sp>
      <p:pic>
        <p:nvPicPr>
          <p:cNvPr id="12" name="Picture 4" descr="logo"/>
          <p:cNvPicPr>
            <a:picLocks noChangeAspect="1" noChangeArrowheads="1"/>
          </p:cNvPicPr>
          <p:nvPr/>
        </p:nvPicPr>
        <p:blipFill>
          <a:blip r:embed="rId2" cstate="print"/>
          <a:srcRect/>
          <a:stretch>
            <a:fillRect/>
          </a:stretch>
        </p:blipFill>
        <p:spPr bwMode="auto">
          <a:xfrm>
            <a:off x="11215878" y="5657325"/>
            <a:ext cx="952500" cy="1143000"/>
          </a:xfrm>
          <a:prstGeom prst="rect">
            <a:avLst/>
          </a:prstGeom>
          <a:noFill/>
          <a:ln w="9525">
            <a:noFill/>
            <a:miter lim="800000"/>
            <a:headEnd/>
            <a:tailEnd/>
          </a:ln>
        </p:spPr>
      </p:pic>
      <p:sp>
        <p:nvSpPr>
          <p:cNvPr id="14" name="Rectangle 5"/>
          <p:cNvSpPr txBox="1">
            <a:spLocks noChangeArrowheads="1"/>
          </p:cNvSpPr>
          <p:nvPr/>
        </p:nvSpPr>
        <p:spPr bwMode="auto">
          <a:xfrm>
            <a:off x="457200" y="6424613"/>
            <a:ext cx="11234928" cy="347137"/>
          </a:xfrm>
          <a:prstGeom prst="rect">
            <a:avLst/>
          </a:prstGeom>
          <a:noFill/>
          <a:ln w="9525">
            <a:noFill/>
            <a:miter lim="800000"/>
            <a:headEnd/>
            <a:tailEnd/>
          </a:ln>
        </p:spPr>
        <p:txBody>
          <a:bodyPr/>
          <a:lstStyle/>
          <a:p>
            <a:pPr algn="ctr" fontAlgn="base">
              <a:spcBef>
                <a:spcPct val="0"/>
              </a:spcBef>
              <a:spcAft>
                <a:spcPct val="0"/>
              </a:spcAft>
              <a:defRPr/>
            </a:pPr>
            <a:r>
              <a:rPr lang="de-DE" sz="2400" dirty="0">
                <a:solidFill>
                  <a:srgbClr val="00B0F0"/>
                </a:solidFill>
                <a:latin typeface="AR ESSENCE" panose="02000000000000000000" pitchFamily="2" charset="0"/>
                <a:cs typeface="Arial" charset="0"/>
              </a:rPr>
              <a:t>Einleitung in den Hebräerbrief</a:t>
            </a:r>
          </a:p>
        </p:txBody>
      </p:sp>
      <p:sp>
        <p:nvSpPr>
          <p:cNvPr id="8" name="Rectangle 6">
            <a:extLst>
              <a:ext uri="{FF2B5EF4-FFF2-40B4-BE49-F238E27FC236}">
                <a16:creationId xmlns:a16="http://schemas.microsoft.com/office/drawing/2014/main" id="{E5166334-6F45-DB3F-7221-08264E118BEB}"/>
              </a:ext>
            </a:extLst>
          </p:cNvPr>
          <p:cNvSpPr txBox="1">
            <a:spLocks noChangeArrowheads="1"/>
          </p:cNvSpPr>
          <p:nvPr/>
        </p:nvSpPr>
        <p:spPr bwMode="auto">
          <a:xfrm>
            <a:off x="457200" y="1916113"/>
            <a:ext cx="11234928" cy="4537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buNone/>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Zusammenhang der Themenschwerpunkte</a:t>
            </a:r>
          </a:p>
        </p:txBody>
      </p:sp>
      <p:graphicFrame>
        <p:nvGraphicFramePr>
          <p:cNvPr id="4" name="Diagramm 3">
            <a:extLst>
              <a:ext uri="{FF2B5EF4-FFF2-40B4-BE49-F238E27FC236}">
                <a16:creationId xmlns:a16="http://schemas.microsoft.com/office/drawing/2014/main" id="{2D9B58EB-12AA-A0A1-CB85-B0D526F77B05}"/>
              </a:ext>
            </a:extLst>
          </p:cNvPr>
          <p:cNvGraphicFramePr/>
          <p:nvPr>
            <p:extLst>
              <p:ext uri="{D42A27DB-BD31-4B8C-83A1-F6EECF244321}">
                <p14:modId xmlns:p14="http://schemas.microsoft.com/office/powerpoint/2010/main" val="1722350578"/>
              </p:ext>
            </p:extLst>
          </p:nvPr>
        </p:nvGraphicFramePr>
        <p:xfrm>
          <a:off x="537472" y="2261570"/>
          <a:ext cx="11154284" cy="3695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58822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9CF8FFD4-B4AE-4525-9A39-2C45F9D3CB6E}"/>
                                            </p:graphicEl>
                                          </p:spTgt>
                                        </p:tgtEl>
                                        <p:attrNameLst>
                                          <p:attrName>style.visibility</p:attrName>
                                        </p:attrNameLst>
                                      </p:cBhvr>
                                      <p:to>
                                        <p:strVal val="visible"/>
                                      </p:to>
                                    </p:set>
                                    <p:animEffect transition="in" filter="fade">
                                      <p:cBhvr>
                                        <p:cTn id="7" dur="500"/>
                                        <p:tgtEl>
                                          <p:spTgt spid="4">
                                            <p:graphicEl>
                                              <a:dgm id="{9CF8FFD4-B4AE-4525-9A39-2C45F9D3CB6E}"/>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836F5D19-121E-4E7A-A6A5-D73D2930E74B}"/>
                                            </p:graphicEl>
                                          </p:spTgt>
                                        </p:tgtEl>
                                        <p:attrNameLst>
                                          <p:attrName>style.visibility</p:attrName>
                                        </p:attrNameLst>
                                      </p:cBhvr>
                                      <p:to>
                                        <p:strVal val="visible"/>
                                      </p:to>
                                    </p:set>
                                    <p:animEffect transition="in" filter="fade">
                                      <p:cBhvr>
                                        <p:cTn id="12" dur="500"/>
                                        <p:tgtEl>
                                          <p:spTgt spid="4">
                                            <p:graphicEl>
                                              <a:dgm id="{836F5D19-121E-4E7A-A6A5-D73D2930E74B}"/>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F5E03040-1F70-4E93-BED6-5B5D588F512A}"/>
                                            </p:graphicEl>
                                          </p:spTgt>
                                        </p:tgtEl>
                                        <p:attrNameLst>
                                          <p:attrName>style.visibility</p:attrName>
                                        </p:attrNameLst>
                                      </p:cBhvr>
                                      <p:to>
                                        <p:strVal val="visible"/>
                                      </p:to>
                                    </p:set>
                                    <p:animEffect transition="in" filter="fade">
                                      <p:cBhvr>
                                        <p:cTn id="15" dur="500"/>
                                        <p:tgtEl>
                                          <p:spTgt spid="4">
                                            <p:graphicEl>
                                              <a:dgm id="{F5E03040-1F70-4E93-BED6-5B5D588F512A}"/>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dgm id="{DD708D83-5CAE-423C-9A9E-5CA666BF54B2}"/>
                                            </p:graphicEl>
                                          </p:spTgt>
                                        </p:tgtEl>
                                        <p:attrNameLst>
                                          <p:attrName>style.visibility</p:attrName>
                                        </p:attrNameLst>
                                      </p:cBhvr>
                                      <p:to>
                                        <p:strVal val="visible"/>
                                      </p:to>
                                    </p:set>
                                    <p:animEffect transition="in" filter="fade">
                                      <p:cBhvr>
                                        <p:cTn id="20" dur="500"/>
                                        <p:tgtEl>
                                          <p:spTgt spid="4">
                                            <p:graphicEl>
                                              <a:dgm id="{DD708D83-5CAE-423C-9A9E-5CA666BF54B2}"/>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dgm id="{074C842A-6300-4A0F-818F-737203648D00}"/>
                                            </p:graphicEl>
                                          </p:spTgt>
                                        </p:tgtEl>
                                        <p:attrNameLst>
                                          <p:attrName>style.visibility</p:attrName>
                                        </p:attrNameLst>
                                      </p:cBhvr>
                                      <p:to>
                                        <p:strVal val="visible"/>
                                      </p:to>
                                    </p:set>
                                    <p:animEffect transition="in" filter="fade">
                                      <p:cBhvr>
                                        <p:cTn id="23" dur="500"/>
                                        <p:tgtEl>
                                          <p:spTgt spid="4">
                                            <p:graphicEl>
                                              <a:dgm id="{074C842A-6300-4A0F-818F-737203648D00}"/>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graphicEl>
                                              <a:dgm id="{481D799D-F570-43DB-ADB9-6EDDA0DF846B}"/>
                                            </p:graphicEl>
                                          </p:spTgt>
                                        </p:tgtEl>
                                        <p:attrNameLst>
                                          <p:attrName>style.visibility</p:attrName>
                                        </p:attrNameLst>
                                      </p:cBhvr>
                                      <p:to>
                                        <p:strVal val="visible"/>
                                      </p:to>
                                    </p:set>
                                    <p:animEffect transition="in" filter="fade">
                                      <p:cBhvr>
                                        <p:cTn id="28" dur="500"/>
                                        <p:tgtEl>
                                          <p:spTgt spid="4">
                                            <p:graphicEl>
                                              <a:dgm id="{481D799D-F570-43DB-ADB9-6EDDA0DF846B}"/>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graphicEl>
                                              <a:dgm id="{26949B2F-E2FC-4D50-8683-C5BB869AE59D}"/>
                                            </p:graphicEl>
                                          </p:spTgt>
                                        </p:tgtEl>
                                        <p:attrNameLst>
                                          <p:attrName>style.visibility</p:attrName>
                                        </p:attrNameLst>
                                      </p:cBhvr>
                                      <p:to>
                                        <p:strVal val="visible"/>
                                      </p:to>
                                    </p:set>
                                    <p:animEffect transition="in" filter="fade">
                                      <p:cBhvr>
                                        <p:cTn id="31" dur="500"/>
                                        <p:tgtEl>
                                          <p:spTgt spid="4">
                                            <p:graphicEl>
                                              <a:dgm id="{26949B2F-E2FC-4D50-8683-C5BB869AE59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2B86F-0EE5-A926-6CD5-B53FDF687A17}"/>
            </a:ext>
          </a:extLst>
        </p:cNvPr>
        <p:cNvGrpSpPr/>
        <p:nvPr/>
      </p:nvGrpSpPr>
      <p:grpSpPr>
        <a:xfrm>
          <a:off x="0" y="0"/>
          <a:ext cx="0" cy="0"/>
          <a:chOff x="0" y="0"/>
          <a:chExt cx="0" cy="0"/>
        </a:xfrm>
      </p:grpSpPr>
      <p:sp>
        <p:nvSpPr>
          <p:cNvPr id="6" name="Ellipse 5">
            <a:extLst>
              <a:ext uri="{FF2B5EF4-FFF2-40B4-BE49-F238E27FC236}">
                <a16:creationId xmlns:a16="http://schemas.microsoft.com/office/drawing/2014/main" id="{1667AFDC-8518-13BF-23B1-AF04E3ABC6F9}"/>
              </a:ext>
            </a:extLst>
          </p:cNvPr>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Picture 4" descr="logo">
            <a:extLst>
              <a:ext uri="{FF2B5EF4-FFF2-40B4-BE49-F238E27FC236}">
                <a16:creationId xmlns:a16="http://schemas.microsoft.com/office/drawing/2014/main" id="{2A580B02-B922-11C9-4C9C-09F17FFEB708}"/>
              </a:ext>
            </a:extLst>
          </p:cNvPr>
          <p:cNvPicPr>
            <a:picLocks noChangeAspect="1" noChangeArrowheads="1"/>
          </p:cNvPicPr>
          <p:nvPr/>
        </p:nvPicPr>
        <p:blipFill>
          <a:blip r:embed="rId2" cstate="print"/>
          <a:srcRect/>
          <a:stretch>
            <a:fillRect/>
          </a:stretch>
        </p:blipFill>
        <p:spPr bwMode="auto">
          <a:xfrm>
            <a:off x="11215878" y="5657325"/>
            <a:ext cx="952500" cy="1143000"/>
          </a:xfrm>
          <a:prstGeom prst="rect">
            <a:avLst/>
          </a:prstGeom>
          <a:noFill/>
          <a:ln w="9525">
            <a:noFill/>
            <a:miter lim="800000"/>
            <a:headEnd/>
            <a:tailEnd/>
          </a:ln>
        </p:spPr>
      </p:pic>
      <p:sp>
        <p:nvSpPr>
          <p:cNvPr id="14" name="Rectangle 5">
            <a:extLst>
              <a:ext uri="{FF2B5EF4-FFF2-40B4-BE49-F238E27FC236}">
                <a16:creationId xmlns:a16="http://schemas.microsoft.com/office/drawing/2014/main" id="{A2BC9C59-87C4-67BB-2332-DAA1412165BE}"/>
              </a:ext>
            </a:extLst>
          </p:cNvPr>
          <p:cNvSpPr txBox="1">
            <a:spLocks noChangeArrowheads="1"/>
          </p:cNvSpPr>
          <p:nvPr/>
        </p:nvSpPr>
        <p:spPr bwMode="auto">
          <a:xfrm>
            <a:off x="457200" y="6424613"/>
            <a:ext cx="11234928" cy="347137"/>
          </a:xfrm>
          <a:prstGeom prst="rect">
            <a:avLst/>
          </a:prstGeom>
          <a:noFill/>
          <a:ln w="9525">
            <a:noFill/>
            <a:miter lim="800000"/>
            <a:headEnd/>
            <a:tailEnd/>
          </a:ln>
        </p:spPr>
        <p:txBody>
          <a:bodyPr/>
          <a:lstStyle/>
          <a:p>
            <a:pPr algn="ctr" fontAlgn="base">
              <a:spcBef>
                <a:spcPct val="0"/>
              </a:spcBef>
              <a:spcAft>
                <a:spcPct val="0"/>
              </a:spcAft>
              <a:defRPr/>
            </a:pPr>
            <a:r>
              <a:rPr lang="de-DE" sz="2400" dirty="0">
                <a:solidFill>
                  <a:srgbClr val="00B0F0"/>
                </a:solidFill>
                <a:latin typeface="AR ESSENCE" panose="02000000000000000000" pitchFamily="2" charset="0"/>
                <a:cs typeface="Arial" charset="0"/>
              </a:rPr>
              <a:t>Einleitung in den Hebräerbrief</a:t>
            </a:r>
          </a:p>
        </p:txBody>
      </p:sp>
      <p:sp>
        <p:nvSpPr>
          <p:cNvPr id="2" name="Rectangle 6">
            <a:extLst>
              <a:ext uri="{FF2B5EF4-FFF2-40B4-BE49-F238E27FC236}">
                <a16:creationId xmlns:a16="http://schemas.microsoft.com/office/drawing/2014/main" id="{6F6B0BC9-F3CE-B99B-7F75-9D140AD156C0}"/>
              </a:ext>
            </a:extLst>
          </p:cNvPr>
          <p:cNvSpPr txBox="1">
            <a:spLocks noChangeArrowheads="1"/>
          </p:cNvSpPr>
          <p:nvPr/>
        </p:nvSpPr>
        <p:spPr bwMode="auto">
          <a:xfrm>
            <a:off x="457200" y="1916113"/>
            <a:ext cx="11234928" cy="4537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r>
              <a:rPr lang="de-DE" sz="1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Die Erhabenheit der Person Jesus Christus</a:t>
            </a:r>
            <a:r>
              <a:rPr lang="de-DE" sz="18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 (1,1-6,20)</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die Propheten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(1,1-3)</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die Engel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(1,4-2,18)</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Mose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(3,1-19)</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Josua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(4,1-13)</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Aaron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(4,14-6,20)</a:t>
            </a:r>
          </a:p>
          <a:p>
            <a:r>
              <a:rPr lang="de-DE" sz="1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Die Erhabenheit des Dienstes Jesu Christi </a:t>
            </a:r>
            <a:r>
              <a:rPr lang="de-DE" sz="18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(7,1-10,18)</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das levitische Priestertum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(7,1-28)</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den alten Bund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(8,1-13)</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das Heiligtum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(9,1-28)</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die Opfer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(10,1-18)</a:t>
            </a:r>
          </a:p>
          <a:p>
            <a:r>
              <a:rPr lang="de-DE" sz="1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Die Erhabenheit des Glaubens </a:t>
            </a:r>
            <a:r>
              <a:rPr lang="de-DE" sz="18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(10,19-13,21)</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Zuversicht im Glauben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(10,19-39)</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Vorbilder im Glauben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(11,1-40)</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Ausharren im Glauben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(12,1-29)</a:t>
            </a:r>
          </a:p>
          <a:p>
            <a:pPr lvl="1"/>
            <a:r>
              <a:rPr lang="de-DE" sz="14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Leben im Glauben </a:t>
            </a:r>
            <a:r>
              <a:rPr lang="de-DE" sz="14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(13,1-17)</a:t>
            </a:r>
          </a:p>
          <a:p>
            <a:r>
              <a:rPr lang="de-DE" sz="1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Briefabschluss </a:t>
            </a:r>
            <a:r>
              <a:rPr lang="de-DE" sz="18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(13,18-25)</a:t>
            </a:r>
          </a:p>
        </p:txBody>
      </p:sp>
      <p:sp>
        <p:nvSpPr>
          <p:cNvPr id="4" name="Rectangle 5">
            <a:extLst>
              <a:ext uri="{FF2B5EF4-FFF2-40B4-BE49-F238E27FC236}">
                <a16:creationId xmlns:a16="http://schemas.microsoft.com/office/drawing/2014/main" id="{9AEBD7FA-3E9E-E35C-E870-E6F15A759D56}"/>
              </a:ext>
            </a:extLst>
          </p:cNvPr>
          <p:cNvSpPr txBox="1">
            <a:spLocks noChangeArrowheads="1"/>
          </p:cNvSpPr>
          <p:nvPr/>
        </p:nvSpPr>
        <p:spPr>
          <a:xfrm>
            <a:off x="457200" y="274638"/>
            <a:ext cx="8893056"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sz="5400" b="1" dirty="0">
                <a:solidFill>
                  <a:schemeClr val="accent4">
                    <a:lumMod val="60000"/>
                    <a:lumOff val="40000"/>
                  </a:schemeClr>
                </a:solidFill>
                <a:latin typeface="AR ESSENCE" panose="02000000000000000000" pitchFamily="2" charset="0"/>
              </a:rPr>
              <a:t>2.	Wie ist der Hebräerbrief gegliedert?</a:t>
            </a:r>
            <a:endParaRPr lang="de-DE" sz="5400" dirty="0">
              <a:solidFill>
                <a:schemeClr val="accent4">
                  <a:lumMod val="60000"/>
                  <a:lumOff val="40000"/>
                </a:schemeClr>
              </a:solidFill>
              <a:latin typeface="AR ESSENCE" panose="02000000000000000000" pitchFamily="2" charset="0"/>
            </a:endParaRPr>
          </a:p>
        </p:txBody>
      </p:sp>
    </p:spTree>
    <p:extLst>
      <p:ext uri="{BB962C8B-B14F-4D97-AF65-F5344CB8AC3E}">
        <p14:creationId xmlns:p14="http://schemas.microsoft.com/office/powerpoint/2010/main" val="41894238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fade">
                                      <p:cBhvr>
                                        <p:cTn id="7" dur="500"/>
                                        <p:tgtEl>
                                          <p:spTgt spid="2">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7" end="7"/>
                                            </p:txEl>
                                          </p:spTgt>
                                        </p:tgtEl>
                                        <p:attrNameLst>
                                          <p:attrName>style.visibility</p:attrName>
                                        </p:attrNameLst>
                                      </p:cBhvr>
                                      <p:to>
                                        <p:strVal val="visible"/>
                                      </p:to>
                                    </p:set>
                                    <p:animEffect transition="in" filter="fade">
                                      <p:cBhvr>
                                        <p:cTn id="10" dur="500"/>
                                        <p:tgtEl>
                                          <p:spTgt spid="2">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animEffect transition="in" filter="fade">
                                      <p:cBhvr>
                                        <p:cTn id="13" dur="500"/>
                                        <p:tgtEl>
                                          <p:spTgt spid="2">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9" end="9"/>
                                            </p:txEl>
                                          </p:spTgt>
                                        </p:tgtEl>
                                        <p:attrNameLst>
                                          <p:attrName>style.visibility</p:attrName>
                                        </p:attrNameLst>
                                      </p:cBhvr>
                                      <p:to>
                                        <p:strVal val="visible"/>
                                      </p:to>
                                    </p:set>
                                    <p:animEffect transition="in" filter="fade">
                                      <p:cBhvr>
                                        <p:cTn id="16" dur="500"/>
                                        <p:tgtEl>
                                          <p:spTgt spid="2">
                                            <p:txEl>
                                              <p:pRg st="9" end="9"/>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animEffect transition="in" filter="fade">
                                      <p:cBhvr>
                                        <p:cTn id="19" dur="500"/>
                                        <p:tgtEl>
                                          <p:spTgt spid="2">
                                            <p:txEl>
                                              <p:pRg st="10" end="1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xEl>
                                              <p:pRg st="11" end="11"/>
                                            </p:txEl>
                                          </p:spTgt>
                                        </p:tgtEl>
                                        <p:attrNameLst>
                                          <p:attrName>style.visibility</p:attrName>
                                        </p:attrNameLst>
                                      </p:cBhvr>
                                      <p:to>
                                        <p:strVal val="visible"/>
                                      </p:to>
                                    </p:set>
                                    <p:animEffect transition="in" filter="fade">
                                      <p:cBhvr>
                                        <p:cTn id="24" dur="500"/>
                                        <p:tgtEl>
                                          <p:spTgt spid="2">
                                            <p:txEl>
                                              <p:pRg st="11" end="11"/>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animEffect transition="in" filter="fade">
                                      <p:cBhvr>
                                        <p:cTn id="27" dur="500"/>
                                        <p:tgtEl>
                                          <p:spTgt spid="2">
                                            <p:txEl>
                                              <p:pRg st="12" end="1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13" end="13"/>
                                            </p:txEl>
                                          </p:spTgt>
                                        </p:tgtEl>
                                        <p:attrNameLst>
                                          <p:attrName>style.visibility</p:attrName>
                                        </p:attrNameLst>
                                      </p:cBhvr>
                                      <p:to>
                                        <p:strVal val="visible"/>
                                      </p:to>
                                    </p:set>
                                    <p:animEffect transition="in" filter="fade">
                                      <p:cBhvr>
                                        <p:cTn id="30" dur="500"/>
                                        <p:tgtEl>
                                          <p:spTgt spid="2">
                                            <p:txEl>
                                              <p:pRg st="13" end="13"/>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14" end="14"/>
                                            </p:txEl>
                                          </p:spTgt>
                                        </p:tgtEl>
                                        <p:attrNameLst>
                                          <p:attrName>style.visibility</p:attrName>
                                        </p:attrNameLst>
                                      </p:cBhvr>
                                      <p:to>
                                        <p:strVal val="visible"/>
                                      </p:to>
                                    </p:set>
                                    <p:animEffect transition="in" filter="fade">
                                      <p:cBhvr>
                                        <p:cTn id="33" dur="500"/>
                                        <p:tgtEl>
                                          <p:spTgt spid="2">
                                            <p:txEl>
                                              <p:pRg st="14" end="14"/>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15" end="15"/>
                                            </p:txEl>
                                          </p:spTgt>
                                        </p:tgtEl>
                                        <p:attrNameLst>
                                          <p:attrName>style.visibility</p:attrName>
                                        </p:attrNameLst>
                                      </p:cBhvr>
                                      <p:to>
                                        <p:strVal val="visible"/>
                                      </p:to>
                                    </p:set>
                                    <p:animEffect transition="in" filter="fade">
                                      <p:cBhvr>
                                        <p:cTn id="36" dur="500"/>
                                        <p:tgtEl>
                                          <p:spTgt spid="2">
                                            <p:txEl>
                                              <p:pRg st="15" end="1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
                                            <p:txEl>
                                              <p:pRg st="16" end="16"/>
                                            </p:txEl>
                                          </p:spTgt>
                                        </p:tgtEl>
                                        <p:attrNameLst>
                                          <p:attrName>style.visibility</p:attrName>
                                        </p:attrNameLst>
                                      </p:cBhvr>
                                      <p:to>
                                        <p:strVal val="visible"/>
                                      </p:to>
                                    </p:set>
                                    <p:animEffect transition="in" filter="fade">
                                      <p:cBhvr>
                                        <p:cTn id="41" dur="500"/>
                                        <p:tgtEl>
                                          <p:spTgt spid="2">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Picture 4" descr="logo"/>
          <p:cNvPicPr>
            <a:picLocks noChangeAspect="1" noChangeArrowheads="1"/>
          </p:cNvPicPr>
          <p:nvPr/>
        </p:nvPicPr>
        <p:blipFill>
          <a:blip r:embed="rId2" cstate="print"/>
          <a:srcRect/>
          <a:stretch>
            <a:fillRect/>
          </a:stretch>
        </p:blipFill>
        <p:spPr bwMode="auto">
          <a:xfrm>
            <a:off x="11215878" y="5657325"/>
            <a:ext cx="952500" cy="1143000"/>
          </a:xfrm>
          <a:prstGeom prst="rect">
            <a:avLst/>
          </a:prstGeom>
          <a:noFill/>
          <a:ln w="9525">
            <a:noFill/>
            <a:miter lim="800000"/>
            <a:headEnd/>
            <a:tailEnd/>
          </a:ln>
        </p:spPr>
      </p:pic>
      <p:sp>
        <p:nvSpPr>
          <p:cNvPr id="14" name="Rectangle 5"/>
          <p:cNvSpPr txBox="1">
            <a:spLocks noChangeArrowheads="1"/>
          </p:cNvSpPr>
          <p:nvPr/>
        </p:nvSpPr>
        <p:spPr bwMode="auto">
          <a:xfrm>
            <a:off x="457200" y="6424613"/>
            <a:ext cx="11234928" cy="347137"/>
          </a:xfrm>
          <a:prstGeom prst="rect">
            <a:avLst/>
          </a:prstGeom>
          <a:noFill/>
          <a:ln w="9525">
            <a:noFill/>
            <a:miter lim="800000"/>
            <a:headEnd/>
            <a:tailEnd/>
          </a:ln>
        </p:spPr>
        <p:txBody>
          <a:bodyPr/>
          <a:lstStyle/>
          <a:p>
            <a:pPr algn="ctr" fontAlgn="base">
              <a:spcBef>
                <a:spcPct val="0"/>
              </a:spcBef>
              <a:spcAft>
                <a:spcPct val="0"/>
              </a:spcAft>
              <a:defRPr/>
            </a:pPr>
            <a:r>
              <a:rPr lang="de-DE" sz="2400" dirty="0">
                <a:solidFill>
                  <a:srgbClr val="00B0F0"/>
                </a:solidFill>
                <a:latin typeface="AR ESSENCE" panose="02000000000000000000" pitchFamily="2" charset="0"/>
                <a:cs typeface="Arial" charset="0"/>
              </a:rPr>
              <a:t>Einleitung in den Hebräerbrief</a:t>
            </a:r>
          </a:p>
        </p:txBody>
      </p:sp>
      <p:sp>
        <p:nvSpPr>
          <p:cNvPr id="2" name="Rectangle 6">
            <a:extLst>
              <a:ext uri="{FF2B5EF4-FFF2-40B4-BE49-F238E27FC236}">
                <a16:creationId xmlns:a16="http://schemas.microsoft.com/office/drawing/2014/main" id="{AEA359B9-F8B1-210F-A365-8738720E7C7C}"/>
              </a:ext>
            </a:extLst>
          </p:cNvPr>
          <p:cNvSpPr txBox="1">
            <a:spLocks noChangeArrowheads="1"/>
          </p:cNvSpPr>
          <p:nvPr/>
        </p:nvSpPr>
        <p:spPr bwMode="auto">
          <a:xfrm>
            <a:off x="457200" y="1916113"/>
            <a:ext cx="11234928" cy="4537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buNone/>
              <a:tabLst>
                <a:tab pos="719138" algn="l"/>
              </a:tabLst>
              <a:defRPr/>
            </a:pPr>
            <a:r>
              <a:rPr lang="de-DE" kern="0" dirty="0">
                <a:solidFill>
                  <a:schemeClr val="accent1">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sym typeface="Wingdings" pitchFamily="2" charset="2"/>
              </a:rPr>
              <a:t>Der Hebräerbrief verbindet die Erhabenheit der Person und des Dienstes Jesu Christi mit ermahnenden Warnungen und Aufrufen zum Ausharren, damit die Leser ermutigt werden, ihren Glauben praktisch zu leben und durch Ausharren zu reifen.</a:t>
            </a:r>
          </a:p>
          <a:p>
            <a:pPr marL="0" indent="0">
              <a:buNone/>
              <a:tabLst>
                <a:tab pos="719138" algn="l"/>
              </a:tabLst>
              <a:defRPr/>
            </a:pPr>
            <a:endParaRPr lang="de-DE" kern="0" dirty="0">
              <a:solidFill>
                <a:schemeClr val="accent1">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sym typeface="Wingdings" pitchFamily="2" charset="2"/>
            </a:endParaRPr>
          </a:p>
          <a:p>
            <a:pPr marL="0" indent="0">
              <a:buNone/>
              <a:tabLst>
                <a:tab pos="719138" algn="l"/>
              </a:tabLst>
              <a:defRPr/>
            </a:pPr>
            <a:r>
              <a:rPr lang="de-DE"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sym typeface="Wingdings" pitchFamily="2" charset="2"/>
              </a:rPr>
              <a:t> </a:t>
            </a:r>
            <a:r>
              <a:rPr lang="de-DE"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sym typeface="Wingdings" pitchFamily="2" charset="2"/>
              </a:rPr>
              <a:t>Christus ist größer, darum bleibe ihm treu!</a:t>
            </a:r>
          </a:p>
        </p:txBody>
      </p:sp>
      <p:sp>
        <p:nvSpPr>
          <p:cNvPr id="4" name="Rectangle 5">
            <a:extLst>
              <a:ext uri="{FF2B5EF4-FFF2-40B4-BE49-F238E27FC236}">
                <a16:creationId xmlns:a16="http://schemas.microsoft.com/office/drawing/2014/main" id="{1ECCCB0E-8AF1-3CBA-F22F-08434DEE3C95}"/>
              </a:ext>
            </a:extLst>
          </p:cNvPr>
          <p:cNvSpPr txBox="1">
            <a:spLocks noChangeArrowheads="1"/>
          </p:cNvSpPr>
          <p:nvPr/>
        </p:nvSpPr>
        <p:spPr>
          <a:xfrm>
            <a:off x="457200" y="274638"/>
            <a:ext cx="8893056"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sz="5400" b="1" dirty="0">
                <a:solidFill>
                  <a:schemeClr val="accent4">
                    <a:lumMod val="60000"/>
                    <a:lumOff val="40000"/>
                  </a:schemeClr>
                </a:solidFill>
                <a:latin typeface="AR ESSENCE" panose="02000000000000000000" pitchFamily="2" charset="0"/>
              </a:rPr>
              <a:t>2.	Wie ist der Hebräerbrief gegliedert?</a:t>
            </a:r>
            <a:endParaRPr lang="de-DE" sz="5400" dirty="0">
              <a:solidFill>
                <a:schemeClr val="accent4">
                  <a:lumMod val="60000"/>
                  <a:lumOff val="40000"/>
                </a:schemeClr>
              </a:solidFill>
              <a:latin typeface="AR ESSENCE" panose="02000000000000000000" pitchFamily="2" charset="0"/>
            </a:endParaRPr>
          </a:p>
        </p:txBody>
      </p:sp>
    </p:spTree>
    <p:extLst>
      <p:ext uri="{BB962C8B-B14F-4D97-AF65-F5344CB8AC3E}">
        <p14:creationId xmlns:p14="http://schemas.microsoft.com/office/powerpoint/2010/main" val="29447901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BFF33-34DB-2D13-16C4-943F7D2654D1}"/>
            </a:ext>
          </a:extLst>
        </p:cNvPr>
        <p:cNvGrpSpPr/>
        <p:nvPr/>
      </p:nvGrpSpPr>
      <p:grpSpPr>
        <a:xfrm>
          <a:off x="0" y="0"/>
          <a:ext cx="0" cy="0"/>
          <a:chOff x="0" y="0"/>
          <a:chExt cx="0" cy="0"/>
        </a:xfrm>
      </p:grpSpPr>
      <p:sp>
        <p:nvSpPr>
          <p:cNvPr id="6" name="Ellipse 5">
            <a:extLst>
              <a:ext uri="{FF2B5EF4-FFF2-40B4-BE49-F238E27FC236}">
                <a16:creationId xmlns:a16="http://schemas.microsoft.com/office/drawing/2014/main" id="{D2676A47-0B6E-A505-5C98-200E2A038EB8}"/>
              </a:ext>
            </a:extLst>
          </p:cNvPr>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Picture 4" descr="logo">
            <a:extLst>
              <a:ext uri="{FF2B5EF4-FFF2-40B4-BE49-F238E27FC236}">
                <a16:creationId xmlns:a16="http://schemas.microsoft.com/office/drawing/2014/main" id="{0549D61E-31F0-9F75-36B7-B90C7C3B6207}"/>
              </a:ext>
            </a:extLst>
          </p:cNvPr>
          <p:cNvPicPr>
            <a:picLocks noChangeAspect="1" noChangeArrowheads="1"/>
          </p:cNvPicPr>
          <p:nvPr/>
        </p:nvPicPr>
        <p:blipFill>
          <a:blip r:embed="rId2" cstate="print"/>
          <a:srcRect/>
          <a:stretch>
            <a:fillRect/>
          </a:stretch>
        </p:blipFill>
        <p:spPr bwMode="auto">
          <a:xfrm>
            <a:off x="11215878" y="5657325"/>
            <a:ext cx="952500" cy="1143000"/>
          </a:xfrm>
          <a:prstGeom prst="rect">
            <a:avLst/>
          </a:prstGeom>
          <a:noFill/>
          <a:ln w="9525">
            <a:noFill/>
            <a:miter lim="800000"/>
            <a:headEnd/>
            <a:tailEnd/>
          </a:ln>
        </p:spPr>
      </p:pic>
      <p:sp>
        <p:nvSpPr>
          <p:cNvPr id="14" name="Rectangle 5">
            <a:extLst>
              <a:ext uri="{FF2B5EF4-FFF2-40B4-BE49-F238E27FC236}">
                <a16:creationId xmlns:a16="http://schemas.microsoft.com/office/drawing/2014/main" id="{3743C311-B35C-9860-C41A-E6DC7C5E21F4}"/>
              </a:ext>
            </a:extLst>
          </p:cNvPr>
          <p:cNvSpPr txBox="1">
            <a:spLocks noChangeArrowheads="1"/>
          </p:cNvSpPr>
          <p:nvPr/>
        </p:nvSpPr>
        <p:spPr bwMode="auto">
          <a:xfrm>
            <a:off x="457200" y="6424613"/>
            <a:ext cx="11234928" cy="347137"/>
          </a:xfrm>
          <a:prstGeom prst="rect">
            <a:avLst/>
          </a:prstGeom>
          <a:noFill/>
          <a:ln w="9525">
            <a:noFill/>
            <a:miter lim="800000"/>
            <a:headEnd/>
            <a:tailEnd/>
          </a:ln>
        </p:spPr>
        <p:txBody>
          <a:bodyPr/>
          <a:lstStyle/>
          <a:p>
            <a:pPr algn="ctr" fontAlgn="base">
              <a:spcBef>
                <a:spcPct val="0"/>
              </a:spcBef>
              <a:spcAft>
                <a:spcPct val="0"/>
              </a:spcAft>
              <a:defRPr/>
            </a:pPr>
            <a:r>
              <a:rPr lang="de-DE" sz="2400" dirty="0">
                <a:solidFill>
                  <a:srgbClr val="00B0F0"/>
                </a:solidFill>
                <a:latin typeface="AR ESSENCE" panose="02000000000000000000" pitchFamily="2" charset="0"/>
                <a:cs typeface="Arial" charset="0"/>
              </a:rPr>
              <a:t>Einleitung in den Hebräerbrief</a:t>
            </a:r>
          </a:p>
        </p:txBody>
      </p:sp>
      <p:sp>
        <p:nvSpPr>
          <p:cNvPr id="2" name="Rectangle 6">
            <a:extLst>
              <a:ext uri="{FF2B5EF4-FFF2-40B4-BE49-F238E27FC236}">
                <a16:creationId xmlns:a16="http://schemas.microsoft.com/office/drawing/2014/main" id="{012D56B9-0DBA-37AB-34B0-032AFA183333}"/>
              </a:ext>
            </a:extLst>
          </p:cNvPr>
          <p:cNvSpPr txBox="1">
            <a:spLocks noChangeArrowheads="1"/>
          </p:cNvSpPr>
          <p:nvPr/>
        </p:nvSpPr>
        <p:spPr bwMode="auto">
          <a:xfrm>
            <a:off x="457200" y="1916113"/>
            <a:ext cx="11234928" cy="4537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Die Erhabenheit der Person Jesus Christus</a:t>
            </a:r>
            <a:r>
              <a:rPr lang="de-DE"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 (1,1-6,20)</a:t>
            </a:r>
          </a:p>
          <a:p>
            <a:pPr lvl="1"/>
            <a:r>
              <a:rPr lang="de-DE" sz="32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die Propheten </a:t>
            </a:r>
            <a:r>
              <a:rPr lang="de-DE" sz="32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(1,1-3)</a:t>
            </a:r>
          </a:p>
          <a:p>
            <a:pPr lvl="1"/>
            <a:r>
              <a:rPr lang="de-DE" sz="32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die Engel </a:t>
            </a:r>
            <a:r>
              <a:rPr lang="de-DE" sz="32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(1,4-2,18)</a:t>
            </a:r>
          </a:p>
          <a:p>
            <a:pPr lvl="1"/>
            <a:r>
              <a:rPr lang="de-DE" sz="32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Mose </a:t>
            </a:r>
            <a:r>
              <a:rPr lang="de-DE" sz="32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(3,1-19)</a:t>
            </a:r>
          </a:p>
          <a:p>
            <a:pPr lvl="1"/>
            <a:r>
              <a:rPr lang="de-DE" sz="32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Josua </a:t>
            </a:r>
            <a:r>
              <a:rPr lang="de-DE" sz="32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(4,1-13)</a:t>
            </a:r>
          </a:p>
          <a:p>
            <a:pPr lvl="1"/>
            <a:r>
              <a:rPr lang="de-DE" sz="32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rPr>
              <a:t>Jesu Erhabenheit über Aaron </a:t>
            </a:r>
            <a:r>
              <a:rPr lang="de-DE" sz="32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rPr>
              <a:t>(4,14-6,20)</a:t>
            </a:r>
          </a:p>
        </p:txBody>
      </p:sp>
      <p:sp>
        <p:nvSpPr>
          <p:cNvPr id="4" name="Rectangle 5">
            <a:extLst>
              <a:ext uri="{FF2B5EF4-FFF2-40B4-BE49-F238E27FC236}">
                <a16:creationId xmlns:a16="http://schemas.microsoft.com/office/drawing/2014/main" id="{FF565BBD-1C3B-105E-FD3F-1A9602F58CDA}"/>
              </a:ext>
            </a:extLst>
          </p:cNvPr>
          <p:cNvSpPr txBox="1">
            <a:spLocks noChangeArrowheads="1"/>
          </p:cNvSpPr>
          <p:nvPr/>
        </p:nvSpPr>
        <p:spPr>
          <a:xfrm>
            <a:off x="457200" y="274638"/>
            <a:ext cx="8893056"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sz="5400" b="1" dirty="0">
                <a:solidFill>
                  <a:schemeClr val="accent4">
                    <a:lumMod val="60000"/>
                    <a:lumOff val="40000"/>
                  </a:schemeClr>
                </a:solidFill>
                <a:latin typeface="AR ESSENCE" panose="02000000000000000000" pitchFamily="2" charset="0"/>
              </a:rPr>
              <a:t>2.	Wie ist der Hebräerbrief gegliedert?</a:t>
            </a:r>
            <a:endParaRPr lang="de-DE" sz="5400" dirty="0">
              <a:solidFill>
                <a:schemeClr val="accent4">
                  <a:lumMod val="60000"/>
                  <a:lumOff val="40000"/>
                </a:schemeClr>
              </a:solidFill>
              <a:latin typeface="AR ESSENCE" panose="02000000000000000000" pitchFamily="2" charset="0"/>
            </a:endParaRPr>
          </a:p>
        </p:txBody>
      </p:sp>
    </p:spTree>
    <p:extLst>
      <p:ext uri="{BB962C8B-B14F-4D97-AF65-F5344CB8AC3E}">
        <p14:creationId xmlns:p14="http://schemas.microsoft.com/office/powerpoint/2010/main" val="36744070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62B92-8208-DE6A-EB45-61FC3C06C84F}"/>
            </a:ext>
          </a:extLst>
        </p:cNvPr>
        <p:cNvGrpSpPr/>
        <p:nvPr/>
      </p:nvGrpSpPr>
      <p:grpSpPr>
        <a:xfrm>
          <a:off x="0" y="0"/>
          <a:ext cx="0" cy="0"/>
          <a:chOff x="0" y="0"/>
          <a:chExt cx="0" cy="0"/>
        </a:xfrm>
      </p:grpSpPr>
      <p:sp>
        <p:nvSpPr>
          <p:cNvPr id="2" name="Ellipse 1">
            <a:extLst>
              <a:ext uri="{FF2B5EF4-FFF2-40B4-BE49-F238E27FC236}">
                <a16:creationId xmlns:a16="http://schemas.microsoft.com/office/drawing/2014/main" id="{78D9434E-1B46-618C-F24B-FEDCDF3FBFCD}"/>
              </a:ext>
            </a:extLst>
          </p:cNvPr>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hteck 10">
            <a:extLst>
              <a:ext uri="{FF2B5EF4-FFF2-40B4-BE49-F238E27FC236}">
                <a16:creationId xmlns:a16="http://schemas.microsoft.com/office/drawing/2014/main" id="{FB93187D-5BD0-FA98-ABD0-73262D47DFA5}"/>
              </a:ext>
            </a:extLst>
          </p:cNvPr>
          <p:cNvSpPr/>
          <p:nvPr/>
        </p:nvSpPr>
        <p:spPr>
          <a:xfrm>
            <a:off x="457200" y="1965533"/>
            <a:ext cx="11320272" cy="4358116"/>
          </a:xfrm>
          <a:prstGeom prst="rect">
            <a:avLst/>
          </a:prstGeom>
        </p:spPr>
        <p:txBody>
          <a:bodyPr wrap="square">
            <a:spAutoFit/>
          </a:bodyPr>
          <a:lstStyle/>
          <a:p>
            <a:pPr marL="742950" marR="0" lvl="0" indent="-742950" algn="l" defTabSz="914400" rtl="0" eaLnBrk="0" fontAlgn="base" latinLnBrk="0" hangingPunct="0">
              <a:lnSpc>
                <a:spcPct val="100000"/>
              </a:lnSpc>
              <a:spcBef>
                <a:spcPct val="20000"/>
              </a:spcBef>
              <a:spcAft>
                <a:spcPct val="0"/>
              </a:spcAft>
              <a:buClrTx/>
              <a:buSzTx/>
              <a:buFontTx/>
              <a:buAutoNum type="arabicPeriod"/>
              <a:tabLst>
                <a:tab pos="360363" algn="l"/>
              </a:tabLst>
              <a:defRPr/>
            </a:pPr>
            <a:r>
              <a:rPr kumimoji="0" lang="de-DE" sz="3800" b="0" i="0" u="none" strike="noStrike" kern="1200" cap="none" spc="0" normalizeH="0" baseline="0" noProof="0" dirty="0">
                <a:ln>
                  <a:noFill/>
                </a:ln>
                <a:solidFill>
                  <a:prstClr val="white"/>
                </a:solidFill>
                <a:effectLst>
                  <a:glow rad="139700">
                    <a:prstClr val="black">
                      <a:alpha val="40000"/>
                    </a:prstClr>
                  </a:glow>
                </a:effectLst>
                <a:uLnTx/>
                <a:uFillTx/>
                <a:latin typeface="AR ESSENCE" panose="02000000000000000000" pitchFamily="2" charset="0"/>
                <a:ea typeface="Verdana" panose="020B0604030504040204" pitchFamily="34" charset="0"/>
                <a:cs typeface="Verdana" panose="020B0604030504040204" pitchFamily="34" charset="0"/>
              </a:rPr>
              <a:t>Was ist der Hebräerbrief?</a:t>
            </a:r>
          </a:p>
          <a:p>
            <a:pPr marL="742950" marR="0" lvl="0" indent="-742950" algn="l" defTabSz="914400" rtl="0" eaLnBrk="0" fontAlgn="base" latinLnBrk="0" hangingPunct="0">
              <a:lnSpc>
                <a:spcPct val="100000"/>
              </a:lnSpc>
              <a:spcBef>
                <a:spcPct val="20000"/>
              </a:spcBef>
              <a:spcAft>
                <a:spcPct val="0"/>
              </a:spcAft>
              <a:buClrTx/>
              <a:buSzTx/>
              <a:buFont typeface="+mj-lt"/>
              <a:buAutoNum type="arabicPeriod" startAt="2"/>
              <a:tabLst>
                <a:tab pos="360363" algn="l"/>
              </a:tabLst>
              <a:defRPr/>
            </a:pPr>
            <a:r>
              <a:rPr kumimoji="0" lang="de-DE" sz="3800" b="0" i="0" u="none" strike="noStrike" kern="1200" cap="none" spc="0" normalizeH="0" baseline="0" noProof="0" dirty="0">
                <a:ln>
                  <a:noFill/>
                </a:ln>
                <a:solidFill>
                  <a:prstClr val="white"/>
                </a:solidFill>
                <a:effectLst>
                  <a:glow rad="139700">
                    <a:prstClr val="black">
                      <a:alpha val="40000"/>
                    </a:prstClr>
                  </a:glow>
                </a:effectLst>
                <a:uLnTx/>
                <a:uFillTx/>
                <a:latin typeface="AR ESSENCE" panose="02000000000000000000" pitchFamily="2" charset="0"/>
                <a:ea typeface="Verdana" panose="020B0604030504040204" pitchFamily="34" charset="0"/>
                <a:cs typeface="Verdana" panose="020B0604030504040204" pitchFamily="34" charset="0"/>
              </a:rPr>
              <a:t>Wie ist der Hebräerbrief gegliedert?</a:t>
            </a:r>
          </a:p>
          <a:p>
            <a:pPr marL="742950" marR="0" lvl="0" indent="-742950" algn="l" defTabSz="914400" rtl="0" eaLnBrk="0" fontAlgn="base" latinLnBrk="0" hangingPunct="0">
              <a:lnSpc>
                <a:spcPct val="100000"/>
              </a:lnSpc>
              <a:spcBef>
                <a:spcPct val="20000"/>
              </a:spcBef>
              <a:spcAft>
                <a:spcPct val="0"/>
              </a:spcAft>
              <a:buClrTx/>
              <a:buSzTx/>
              <a:buFontTx/>
              <a:buAutoNum type="arabicPeriod" startAt="2"/>
              <a:tabLst>
                <a:tab pos="360363" algn="l"/>
              </a:tabLst>
              <a:defRPr/>
            </a:pPr>
            <a:r>
              <a:rPr kumimoji="0" lang="de-DE" sz="3800" b="0" i="0" u="none" strike="noStrike" kern="1200" cap="none" spc="0" normalizeH="0" baseline="0" noProof="0" dirty="0">
                <a:ln>
                  <a:noFill/>
                </a:ln>
                <a:solidFill>
                  <a:prstClr val="white"/>
                </a:solidFill>
                <a:effectLst>
                  <a:glow rad="139700">
                    <a:prstClr val="black">
                      <a:alpha val="40000"/>
                    </a:prstClr>
                  </a:glow>
                </a:effectLst>
                <a:uLnTx/>
                <a:uFillTx/>
                <a:latin typeface="AR ESSENCE" panose="02000000000000000000" pitchFamily="2" charset="0"/>
                <a:ea typeface="Verdana" panose="020B0604030504040204" pitchFamily="34" charset="0"/>
                <a:cs typeface="Verdana" panose="020B0604030504040204" pitchFamily="34" charset="0"/>
              </a:rPr>
              <a:t>Worum geht es im Hebräerbrief?</a:t>
            </a:r>
          </a:p>
          <a:p>
            <a:pPr marL="0" marR="0" lvl="0" indent="0" algn="l" defTabSz="914400" rtl="0" eaLnBrk="0" fontAlgn="base" latinLnBrk="0" hangingPunct="0">
              <a:lnSpc>
                <a:spcPct val="100000"/>
              </a:lnSpc>
              <a:spcBef>
                <a:spcPct val="20000"/>
              </a:spcBef>
              <a:spcAft>
                <a:spcPct val="0"/>
              </a:spcAft>
              <a:buClrTx/>
              <a:buSzTx/>
              <a:buFontTx/>
              <a:buNone/>
              <a:tabLst>
                <a:tab pos="360363" algn="l"/>
              </a:tabLst>
              <a:defRPr/>
            </a:pPr>
            <a:endParaRPr kumimoji="0" lang="de-DE" sz="3800" b="0" i="0" u="none" strike="noStrike" kern="1200" cap="none" spc="0" normalizeH="0" baseline="0" noProof="0" dirty="0">
              <a:ln>
                <a:noFill/>
              </a:ln>
              <a:solidFill>
                <a:prstClr val="white"/>
              </a:solidFill>
              <a:effectLst>
                <a:glow rad="139700">
                  <a:prstClr val="black">
                    <a:alpha val="40000"/>
                  </a:prstClr>
                </a:glow>
              </a:effectLst>
              <a:uLnTx/>
              <a:uFillTx/>
              <a:latin typeface="AR ESSENCE" panose="02000000000000000000" pitchFamily="2" charset="0"/>
              <a:ea typeface="Verdana" panose="020B0604030504040204" pitchFamily="34" charset="0"/>
              <a:cs typeface="Verdana" panose="020B0604030504040204"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tab pos="360363" algn="l"/>
              </a:tabLst>
              <a:defRPr/>
            </a:pPr>
            <a:r>
              <a:rPr kumimoji="0" lang="de-DE" sz="3200" b="0" i="0" u="none" strike="noStrike" kern="0" cap="none" spc="0" normalizeH="0" baseline="0" noProof="0" dirty="0">
                <a:ln>
                  <a:noFill/>
                </a:ln>
                <a:solidFill>
                  <a:srgbClr val="70AD47">
                    <a:lumMod val="60000"/>
                    <a:lumOff val="40000"/>
                  </a:srgbClr>
                </a:solidFill>
                <a:effectLst>
                  <a:glow rad="139700">
                    <a:prstClr val="black">
                      <a:alpha val="40000"/>
                    </a:prstClr>
                  </a:glow>
                </a:effectLst>
                <a:uLnTx/>
                <a:uFillTx/>
                <a:latin typeface="AR ESSENCE" panose="02000000000000000000" pitchFamily="2" charset="0"/>
                <a:ea typeface="Verdana" panose="020B0604030504040204" pitchFamily="34" charset="0"/>
                <a:cs typeface="Verdana" panose="020B0604030504040204" pitchFamily="34" charset="0"/>
                <a:sym typeface="Wingdings" pitchFamily="2" charset="2"/>
              </a:rPr>
              <a:t> Drei Fragen zum Hebräerbrief, damit du durch diese Auffrischung größtmöglichen Gewinn für deinen Blick auf Christus sowie deinem Glauben durch die Predigtreihe ziehst.</a:t>
            </a:r>
          </a:p>
        </p:txBody>
      </p:sp>
      <p:pic>
        <p:nvPicPr>
          <p:cNvPr id="12" name="Picture 4" descr="logo">
            <a:extLst>
              <a:ext uri="{FF2B5EF4-FFF2-40B4-BE49-F238E27FC236}">
                <a16:creationId xmlns:a16="http://schemas.microsoft.com/office/drawing/2014/main" id="{5271918B-68D0-73A1-32C4-0F59A0AD818F}"/>
              </a:ext>
            </a:extLst>
          </p:cNvPr>
          <p:cNvPicPr>
            <a:picLocks noChangeAspect="1" noChangeArrowheads="1"/>
          </p:cNvPicPr>
          <p:nvPr/>
        </p:nvPicPr>
        <p:blipFill>
          <a:blip r:embed="rId2" cstate="print"/>
          <a:srcRect/>
          <a:stretch>
            <a:fillRect/>
          </a:stretch>
        </p:blipFill>
        <p:spPr bwMode="auto">
          <a:xfrm>
            <a:off x="11215878" y="5656017"/>
            <a:ext cx="952500" cy="1143000"/>
          </a:xfrm>
          <a:prstGeom prst="rect">
            <a:avLst/>
          </a:prstGeom>
          <a:noFill/>
          <a:ln w="9525">
            <a:noFill/>
            <a:miter lim="800000"/>
            <a:headEnd/>
            <a:tailEnd/>
          </a:ln>
        </p:spPr>
      </p:pic>
      <p:sp>
        <p:nvSpPr>
          <p:cNvPr id="8" name="Rectangle 5">
            <a:extLst>
              <a:ext uri="{FF2B5EF4-FFF2-40B4-BE49-F238E27FC236}">
                <a16:creationId xmlns:a16="http://schemas.microsoft.com/office/drawing/2014/main" id="{BE58907B-3FC0-82D7-C972-F064E0BA9834}"/>
              </a:ext>
            </a:extLst>
          </p:cNvPr>
          <p:cNvSpPr txBox="1">
            <a:spLocks noChangeArrowheads="1"/>
          </p:cNvSpPr>
          <p:nvPr/>
        </p:nvSpPr>
        <p:spPr>
          <a:xfrm>
            <a:off x="457200" y="274638"/>
            <a:ext cx="8700550"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6000" b="1" i="0" u="none" strike="noStrike" kern="1200" cap="none" spc="0" normalizeH="0" baseline="0" noProof="0" dirty="0">
                <a:ln>
                  <a:noFill/>
                </a:ln>
                <a:solidFill>
                  <a:srgbClr val="FFC000">
                    <a:lumMod val="60000"/>
                    <a:lumOff val="40000"/>
                  </a:srgbClr>
                </a:solidFill>
                <a:effectLst>
                  <a:glow rad="139700">
                    <a:prstClr val="black">
                      <a:alpha val="40000"/>
                    </a:prstClr>
                  </a:glow>
                </a:effectLst>
                <a:uLnTx/>
                <a:uFillTx/>
                <a:latin typeface="AR ESSENCE" panose="02000000000000000000" pitchFamily="2" charset="0"/>
                <a:ea typeface="+mj-ea"/>
                <a:cs typeface="+mj-cs"/>
              </a:rPr>
              <a:t>Einleitung in den Hebräerbrief</a:t>
            </a:r>
          </a:p>
        </p:txBody>
      </p:sp>
    </p:spTree>
    <p:extLst>
      <p:ext uri="{BB962C8B-B14F-4D97-AF65-F5344CB8AC3E}">
        <p14:creationId xmlns:p14="http://schemas.microsoft.com/office/powerpoint/2010/main" val="243138566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Picture 4" descr="logo"/>
          <p:cNvPicPr>
            <a:picLocks noChangeAspect="1" noChangeArrowheads="1"/>
          </p:cNvPicPr>
          <p:nvPr/>
        </p:nvPicPr>
        <p:blipFill>
          <a:blip r:embed="rId2" cstate="print"/>
          <a:srcRect/>
          <a:stretch>
            <a:fillRect/>
          </a:stretch>
        </p:blipFill>
        <p:spPr bwMode="auto">
          <a:xfrm>
            <a:off x="11215878" y="5656017"/>
            <a:ext cx="952500" cy="1143000"/>
          </a:xfrm>
          <a:prstGeom prst="rect">
            <a:avLst/>
          </a:prstGeom>
          <a:noFill/>
          <a:ln w="9525">
            <a:noFill/>
            <a:miter lim="800000"/>
            <a:headEnd/>
            <a:tailEnd/>
          </a:ln>
        </p:spPr>
      </p:pic>
    </p:spTree>
    <p:extLst>
      <p:ext uri="{BB962C8B-B14F-4D97-AF65-F5344CB8AC3E}">
        <p14:creationId xmlns:p14="http://schemas.microsoft.com/office/powerpoint/2010/main" val="296750424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p:cNvSpPr/>
          <p:nvPr/>
        </p:nvSpPr>
        <p:spPr>
          <a:xfrm>
            <a:off x="457200" y="1965533"/>
            <a:ext cx="11320272" cy="4358116"/>
          </a:xfrm>
          <a:prstGeom prst="rect">
            <a:avLst/>
          </a:prstGeom>
        </p:spPr>
        <p:txBody>
          <a:bodyPr wrap="square">
            <a:spAutoFit/>
          </a:bodyPr>
          <a:lstStyle/>
          <a:p>
            <a:pPr marL="742950" lvl="0" indent="-742950" eaLnBrk="0" fontAlgn="base" hangingPunct="0">
              <a:spcBef>
                <a:spcPct val="20000"/>
              </a:spcBef>
              <a:spcAft>
                <a:spcPct val="0"/>
              </a:spcAft>
              <a:buAutoNum type="arabicPeriod"/>
              <a:tabLst>
                <a:tab pos="360363" algn="l"/>
              </a:tabLst>
            </a:pPr>
            <a:r>
              <a:rPr lang="de-DE" sz="380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Was ist der Hebräerbrief?</a:t>
            </a:r>
          </a:p>
          <a:p>
            <a:pPr marL="742950" lvl="0" indent="-742950" eaLnBrk="0" fontAlgn="base" hangingPunct="0">
              <a:spcBef>
                <a:spcPct val="20000"/>
              </a:spcBef>
              <a:spcAft>
                <a:spcPct val="0"/>
              </a:spcAft>
              <a:buFont typeface="+mj-lt"/>
              <a:buAutoNum type="arabicPeriod" startAt="2"/>
              <a:tabLst>
                <a:tab pos="360363" algn="l"/>
              </a:tabLst>
            </a:pPr>
            <a:r>
              <a:rPr lang="de-DE" sz="380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Wie ist der Hebräerbrief gegliedert?</a:t>
            </a:r>
          </a:p>
          <a:p>
            <a:pPr marL="742950" lvl="0" indent="-742950" eaLnBrk="0" fontAlgn="base" hangingPunct="0">
              <a:spcBef>
                <a:spcPct val="20000"/>
              </a:spcBef>
              <a:spcAft>
                <a:spcPct val="0"/>
              </a:spcAft>
              <a:buAutoNum type="arabicPeriod" startAt="2"/>
              <a:tabLst>
                <a:tab pos="360363" algn="l"/>
              </a:tabLst>
            </a:pPr>
            <a:r>
              <a:rPr lang="de-DE" sz="380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Worum geht es im Hebräerbrief?</a:t>
            </a:r>
          </a:p>
          <a:p>
            <a:pPr lvl="0" eaLnBrk="0" fontAlgn="base" hangingPunct="0">
              <a:spcBef>
                <a:spcPct val="20000"/>
              </a:spcBef>
              <a:spcAft>
                <a:spcPct val="0"/>
              </a:spcAft>
              <a:tabLst>
                <a:tab pos="360363" algn="l"/>
              </a:tabLst>
            </a:pPr>
            <a:endParaRPr lang="de-DE" sz="380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endParaRPr>
          </a:p>
          <a:p>
            <a:pPr eaLnBrk="0" fontAlgn="base" hangingPunct="0">
              <a:spcBef>
                <a:spcPct val="20000"/>
              </a:spcBef>
              <a:spcAft>
                <a:spcPct val="0"/>
              </a:spcAft>
              <a:tabLst>
                <a:tab pos="360363" algn="l"/>
              </a:tabLst>
            </a:pPr>
            <a:r>
              <a:rPr lang="de-DE" sz="3200"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sym typeface="Wingdings" pitchFamily="2" charset="2"/>
              </a:rPr>
              <a:t> Drei Fragen zum Hebräerbrief, damit du durch diese Auffrischung größtmöglichen Gewinn für deinen Blick auf Christus sowie deinem Glauben durch die Predigtreihe ziehst.</a:t>
            </a:r>
          </a:p>
        </p:txBody>
      </p:sp>
      <p:pic>
        <p:nvPicPr>
          <p:cNvPr id="12" name="Picture 4" descr="logo"/>
          <p:cNvPicPr>
            <a:picLocks noChangeAspect="1" noChangeArrowheads="1"/>
          </p:cNvPicPr>
          <p:nvPr/>
        </p:nvPicPr>
        <p:blipFill>
          <a:blip r:embed="rId2" cstate="print"/>
          <a:srcRect/>
          <a:stretch>
            <a:fillRect/>
          </a:stretch>
        </p:blipFill>
        <p:spPr bwMode="auto">
          <a:xfrm>
            <a:off x="11215878" y="5656017"/>
            <a:ext cx="952500" cy="1143000"/>
          </a:xfrm>
          <a:prstGeom prst="rect">
            <a:avLst/>
          </a:prstGeom>
          <a:noFill/>
          <a:ln w="9525">
            <a:noFill/>
            <a:miter lim="800000"/>
            <a:headEnd/>
            <a:tailEnd/>
          </a:ln>
        </p:spPr>
      </p:pic>
      <p:sp>
        <p:nvSpPr>
          <p:cNvPr id="8" name="Rectangle 5"/>
          <p:cNvSpPr txBox="1">
            <a:spLocks noChangeArrowheads="1"/>
          </p:cNvSpPr>
          <p:nvPr/>
        </p:nvSpPr>
        <p:spPr>
          <a:xfrm>
            <a:off x="457200" y="274638"/>
            <a:ext cx="8700550"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b="1" dirty="0">
                <a:solidFill>
                  <a:schemeClr val="accent4">
                    <a:lumMod val="60000"/>
                    <a:lumOff val="40000"/>
                  </a:schemeClr>
                </a:solidFill>
                <a:effectLst>
                  <a:glow rad="139700">
                    <a:schemeClr val="tx1">
                      <a:alpha val="40000"/>
                    </a:schemeClr>
                  </a:glow>
                </a:effectLst>
                <a:latin typeface="AR ESSENCE" panose="02000000000000000000" pitchFamily="2" charset="0"/>
              </a:rPr>
              <a:t>Einleitung in den Hebräerbrief</a:t>
            </a:r>
          </a:p>
        </p:txBody>
      </p:sp>
    </p:spTree>
    <p:extLst>
      <p:ext uri="{BB962C8B-B14F-4D97-AF65-F5344CB8AC3E}">
        <p14:creationId xmlns:p14="http://schemas.microsoft.com/office/powerpoint/2010/main" val="38415263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5"/>
          <p:cNvSpPr txBox="1">
            <a:spLocks noChangeArrowheads="1"/>
          </p:cNvSpPr>
          <p:nvPr/>
        </p:nvSpPr>
        <p:spPr>
          <a:xfrm>
            <a:off x="457200" y="274638"/>
            <a:ext cx="8872430"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sz="5400" b="1" dirty="0">
                <a:solidFill>
                  <a:schemeClr val="accent4">
                    <a:lumMod val="60000"/>
                    <a:lumOff val="40000"/>
                  </a:schemeClr>
                </a:solidFill>
                <a:latin typeface="AR ESSENCE" panose="02000000000000000000" pitchFamily="2" charset="0"/>
              </a:rPr>
              <a:t>1. Was ist der Hebräerbrief?</a:t>
            </a:r>
            <a:endParaRPr lang="de-DE" sz="5400" dirty="0">
              <a:solidFill>
                <a:schemeClr val="accent4">
                  <a:lumMod val="60000"/>
                  <a:lumOff val="40000"/>
                </a:schemeClr>
              </a:solidFill>
              <a:latin typeface="AR ESSENCE" panose="02000000000000000000" pitchFamily="2" charset="0"/>
            </a:endParaRPr>
          </a:p>
        </p:txBody>
      </p:sp>
      <p:pic>
        <p:nvPicPr>
          <p:cNvPr id="12" name="Picture 4" descr="logo"/>
          <p:cNvPicPr>
            <a:picLocks noChangeAspect="1" noChangeArrowheads="1"/>
          </p:cNvPicPr>
          <p:nvPr/>
        </p:nvPicPr>
        <p:blipFill>
          <a:blip r:embed="rId2" cstate="print"/>
          <a:srcRect/>
          <a:stretch>
            <a:fillRect/>
          </a:stretch>
        </p:blipFill>
        <p:spPr bwMode="auto">
          <a:xfrm>
            <a:off x="11215878" y="5657325"/>
            <a:ext cx="952500" cy="1143000"/>
          </a:xfrm>
          <a:prstGeom prst="rect">
            <a:avLst/>
          </a:prstGeom>
          <a:noFill/>
          <a:ln w="9525">
            <a:noFill/>
            <a:miter lim="800000"/>
            <a:headEnd/>
            <a:tailEnd/>
          </a:ln>
        </p:spPr>
      </p:pic>
      <p:sp>
        <p:nvSpPr>
          <p:cNvPr id="14" name="Rectangle 5"/>
          <p:cNvSpPr txBox="1">
            <a:spLocks noChangeArrowheads="1"/>
          </p:cNvSpPr>
          <p:nvPr/>
        </p:nvSpPr>
        <p:spPr bwMode="auto">
          <a:xfrm>
            <a:off x="457200" y="6424613"/>
            <a:ext cx="11234928" cy="347137"/>
          </a:xfrm>
          <a:prstGeom prst="rect">
            <a:avLst/>
          </a:prstGeom>
          <a:noFill/>
          <a:ln w="9525">
            <a:noFill/>
            <a:miter lim="800000"/>
            <a:headEnd/>
            <a:tailEnd/>
          </a:ln>
        </p:spPr>
        <p:txBody>
          <a:bodyPr/>
          <a:lstStyle/>
          <a:p>
            <a:pPr algn="ctr" fontAlgn="base">
              <a:spcBef>
                <a:spcPct val="0"/>
              </a:spcBef>
              <a:spcAft>
                <a:spcPct val="0"/>
              </a:spcAft>
              <a:defRPr/>
            </a:pPr>
            <a:r>
              <a:rPr lang="de-DE" sz="2400" dirty="0">
                <a:solidFill>
                  <a:srgbClr val="00B0F0"/>
                </a:solidFill>
                <a:latin typeface="AR ESSENCE" panose="02000000000000000000" pitchFamily="2" charset="0"/>
                <a:cs typeface="Arial" charset="0"/>
              </a:rPr>
              <a:t>Einleitung in den Hebräerbrief</a:t>
            </a:r>
          </a:p>
        </p:txBody>
      </p:sp>
      <p:sp>
        <p:nvSpPr>
          <p:cNvPr id="8" name="Rectangle 6">
            <a:extLst>
              <a:ext uri="{FF2B5EF4-FFF2-40B4-BE49-F238E27FC236}">
                <a16:creationId xmlns:a16="http://schemas.microsoft.com/office/drawing/2014/main" id="{59A5ACFC-874F-4B79-8373-B49729416EA8}"/>
              </a:ext>
            </a:extLst>
          </p:cNvPr>
          <p:cNvSpPr txBox="1">
            <a:spLocks noChangeArrowheads="1"/>
          </p:cNvSpPr>
          <p:nvPr/>
        </p:nvSpPr>
        <p:spPr bwMode="auto">
          <a:xfrm>
            <a:off x="457200" y="1916113"/>
            <a:ext cx="11234928" cy="4537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buNone/>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Wer hat den Hebräerbrief geschrieben? </a:t>
            </a:r>
            <a:r>
              <a:rPr lang="de-DE"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(1,1; 2,3; 5,11-14; 6,1; 10,32-34; 12,4; 13,7.17.19.22-24)</a:t>
            </a:r>
          </a:p>
          <a:p>
            <a:pPr marL="0" indent="0">
              <a:buNone/>
              <a:tabLst>
                <a:tab pos="719138" algn="l"/>
              </a:tabLst>
              <a:defRPr/>
            </a:pPr>
            <a:r>
              <a:rPr lang="de-DE"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sym typeface="Wingdings" pitchFamily="2" charset="2"/>
              </a:rPr>
              <a:t> </a:t>
            </a:r>
            <a:r>
              <a:rPr lang="de-DE"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„Wer den Brief geschrieben hat, weiß Gott allein.“ (Origenes)</a:t>
            </a:r>
          </a:p>
        </p:txBody>
      </p:sp>
    </p:spTree>
    <p:extLst>
      <p:ext uri="{BB962C8B-B14F-4D97-AF65-F5344CB8AC3E}">
        <p14:creationId xmlns:p14="http://schemas.microsoft.com/office/powerpoint/2010/main" val="22277343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0EB20-C67B-28E5-521A-3D7357FEED32}"/>
            </a:ext>
          </a:extLst>
        </p:cNvPr>
        <p:cNvGrpSpPr/>
        <p:nvPr/>
      </p:nvGrpSpPr>
      <p:grpSpPr>
        <a:xfrm>
          <a:off x="0" y="0"/>
          <a:ext cx="0" cy="0"/>
          <a:chOff x="0" y="0"/>
          <a:chExt cx="0" cy="0"/>
        </a:xfrm>
      </p:grpSpPr>
      <p:sp>
        <p:nvSpPr>
          <p:cNvPr id="6" name="Ellipse 5">
            <a:extLst>
              <a:ext uri="{FF2B5EF4-FFF2-40B4-BE49-F238E27FC236}">
                <a16:creationId xmlns:a16="http://schemas.microsoft.com/office/drawing/2014/main" id="{1FF38823-D9C7-7FFA-E8EC-42F8F7A86DF0}"/>
              </a:ext>
            </a:extLst>
          </p:cNvPr>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5">
            <a:extLst>
              <a:ext uri="{FF2B5EF4-FFF2-40B4-BE49-F238E27FC236}">
                <a16:creationId xmlns:a16="http://schemas.microsoft.com/office/drawing/2014/main" id="{DC5310FB-11DC-7020-CF36-F5C855C5D7D0}"/>
              </a:ext>
            </a:extLst>
          </p:cNvPr>
          <p:cNvSpPr txBox="1">
            <a:spLocks noChangeArrowheads="1"/>
          </p:cNvSpPr>
          <p:nvPr/>
        </p:nvSpPr>
        <p:spPr>
          <a:xfrm>
            <a:off x="457200" y="274638"/>
            <a:ext cx="8872430"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sz="5400" b="1" dirty="0">
                <a:solidFill>
                  <a:schemeClr val="accent4">
                    <a:lumMod val="60000"/>
                    <a:lumOff val="40000"/>
                  </a:schemeClr>
                </a:solidFill>
                <a:latin typeface="AR ESSENCE" panose="02000000000000000000" pitchFamily="2" charset="0"/>
              </a:rPr>
              <a:t>1. Was ist der Hebräerbrief?</a:t>
            </a:r>
            <a:endParaRPr lang="de-DE" sz="5400" dirty="0">
              <a:solidFill>
                <a:schemeClr val="accent4">
                  <a:lumMod val="60000"/>
                  <a:lumOff val="40000"/>
                </a:schemeClr>
              </a:solidFill>
              <a:latin typeface="AR ESSENCE" panose="02000000000000000000" pitchFamily="2" charset="0"/>
            </a:endParaRPr>
          </a:p>
        </p:txBody>
      </p:sp>
      <p:pic>
        <p:nvPicPr>
          <p:cNvPr id="12" name="Picture 4" descr="logo">
            <a:extLst>
              <a:ext uri="{FF2B5EF4-FFF2-40B4-BE49-F238E27FC236}">
                <a16:creationId xmlns:a16="http://schemas.microsoft.com/office/drawing/2014/main" id="{0587F4A6-85B0-D99D-AF28-E81BA6ACFBCC}"/>
              </a:ext>
            </a:extLst>
          </p:cNvPr>
          <p:cNvPicPr>
            <a:picLocks noChangeAspect="1" noChangeArrowheads="1"/>
          </p:cNvPicPr>
          <p:nvPr/>
        </p:nvPicPr>
        <p:blipFill>
          <a:blip r:embed="rId2" cstate="print"/>
          <a:srcRect/>
          <a:stretch>
            <a:fillRect/>
          </a:stretch>
        </p:blipFill>
        <p:spPr bwMode="auto">
          <a:xfrm>
            <a:off x="11215878" y="5657325"/>
            <a:ext cx="952500" cy="1143000"/>
          </a:xfrm>
          <a:prstGeom prst="rect">
            <a:avLst/>
          </a:prstGeom>
          <a:noFill/>
          <a:ln w="9525">
            <a:noFill/>
            <a:miter lim="800000"/>
            <a:headEnd/>
            <a:tailEnd/>
          </a:ln>
        </p:spPr>
      </p:pic>
      <p:sp>
        <p:nvSpPr>
          <p:cNvPr id="14" name="Rectangle 5">
            <a:extLst>
              <a:ext uri="{FF2B5EF4-FFF2-40B4-BE49-F238E27FC236}">
                <a16:creationId xmlns:a16="http://schemas.microsoft.com/office/drawing/2014/main" id="{31104F17-4E4F-4E9F-4863-1D484FEA4290}"/>
              </a:ext>
            </a:extLst>
          </p:cNvPr>
          <p:cNvSpPr txBox="1">
            <a:spLocks noChangeArrowheads="1"/>
          </p:cNvSpPr>
          <p:nvPr/>
        </p:nvSpPr>
        <p:spPr bwMode="auto">
          <a:xfrm>
            <a:off x="457200" y="6424613"/>
            <a:ext cx="11234928" cy="347137"/>
          </a:xfrm>
          <a:prstGeom prst="rect">
            <a:avLst/>
          </a:prstGeom>
          <a:noFill/>
          <a:ln w="9525">
            <a:noFill/>
            <a:miter lim="800000"/>
            <a:headEnd/>
            <a:tailEnd/>
          </a:ln>
        </p:spPr>
        <p:txBody>
          <a:bodyPr/>
          <a:lstStyle/>
          <a:p>
            <a:pPr algn="ctr" fontAlgn="base">
              <a:spcBef>
                <a:spcPct val="0"/>
              </a:spcBef>
              <a:spcAft>
                <a:spcPct val="0"/>
              </a:spcAft>
              <a:defRPr/>
            </a:pPr>
            <a:r>
              <a:rPr lang="de-DE" sz="2400" dirty="0">
                <a:solidFill>
                  <a:srgbClr val="00B0F0"/>
                </a:solidFill>
                <a:latin typeface="AR ESSENCE" panose="02000000000000000000" pitchFamily="2" charset="0"/>
                <a:cs typeface="Arial" charset="0"/>
              </a:rPr>
              <a:t>Einleitung in den Hebräerbrief</a:t>
            </a:r>
          </a:p>
        </p:txBody>
      </p:sp>
      <p:sp>
        <p:nvSpPr>
          <p:cNvPr id="8" name="Rectangle 6">
            <a:extLst>
              <a:ext uri="{FF2B5EF4-FFF2-40B4-BE49-F238E27FC236}">
                <a16:creationId xmlns:a16="http://schemas.microsoft.com/office/drawing/2014/main" id="{64D67EFA-3042-2722-00EE-78E149E82297}"/>
              </a:ext>
            </a:extLst>
          </p:cNvPr>
          <p:cNvSpPr txBox="1">
            <a:spLocks noChangeArrowheads="1"/>
          </p:cNvSpPr>
          <p:nvPr/>
        </p:nvSpPr>
        <p:spPr bwMode="auto">
          <a:xfrm>
            <a:off x="457200" y="1916113"/>
            <a:ext cx="11234928" cy="4537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buNone/>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Wer hat den Hebräerbrief geschrieben? </a:t>
            </a:r>
            <a:r>
              <a:rPr lang="de-DE"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(1,1; 2,3; 5,11-14; 6,1; 10,32-34; 12,4; 13,7.17.19.22-24)</a:t>
            </a:r>
          </a:p>
          <a:p>
            <a:pPr marL="0" indent="0">
              <a:buNone/>
              <a:tabLst>
                <a:tab pos="719138" algn="l"/>
              </a:tabLst>
              <a:defRPr/>
            </a:pPr>
            <a:r>
              <a:rPr lang="de-DE"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sym typeface="Wingdings" pitchFamily="2" charset="2"/>
              </a:rPr>
              <a:t> </a:t>
            </a:r>
            <a:r>
              <a:rPr lang="de-DE"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„Wer den Brief geschrieben hat, weiß Gott allein.“ (Origenes)</a:t>
            </a:r>
          </a:p>
          <a:p>
            <a:pPr marL="0" indent="0">
              <a:buNone/>
              <a:tabLst>
                <a:tab pos="719138" algn="l"/>
              </a:tabLst>
              <a:defRPr/>
            </a:pPr>
            <a:endParaRPr lang="de-DE"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endParaRPr>
          </a:p>
          <a:p>
            <a:pPr marL="0" indent="0">
              <a:buNone/>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Wann und wo wurde der Hebräerbrief geschrieben? </a:t>
            </a:r>
            <a:r>
              <a:rPr lang="de-DE"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(8,4.13; 9,6-9; 10,2.11.32.39; 12,4; 13,3.23)</a:t>
            </a:r>
          </a:p>
          <a:p>
            <a:pPr marL="0" indent="0">
              <a:buNone/>
              <a:tabLst>
                <a:tab pos="719138" algn="l"/>
              </a:tabLst>
              <a:defRPr/>
            </a:pPr>
            <a:r>
              <a:rPr lang="de-DE"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sym typeface="Wingdings" pitchFamily="2" charset="2"/>
              </a:rPr>
              <a:t> </a:t>
            </a:r>
            <a:r>
              <a:rPr lang="de-DE"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ca. 67-69 n. Chr., evtl. aus Italien</a:t>
            </a:r>
          </a:p>
        </p:txBody>
      </p:sp>
    </p:spTree>
    <p:extLst>
      <p:ext uri="{BB962C8B-B14F-4D97-AF65-F5344CB8AC3E}">
        <p14:creationId xmlns:p14="http://schemas.microsoft.com/office/powerpoint/2010/main" val="9358021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fade">
                                      <p:cBhvr>
                                        <p:cTn id="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0663C-83AA-AE16-0DB8-7CB7D17DB708}"/>
            </a:ext>
          </a:extLst>
        </p:cNvPr>
        <p:cNvGrpSpPr/>
        <p:nvPr/>
      </p:nvGrpSpPr>
      <p:grpSpPr>
        <a:xfrm>
          <a:off x="0" y="0"/>
          <a:ext cx="0" cy="0"/>
          <a:chOff x="0" y="0"/>
          <a:chExt cx="0" cy="0"/>
        </a:xfrm>
      </p:grpSpPr>
      <p:sp>
        <p:nvSpPr>
          <p:cNvPr id="6" name="Ellipse 5">
            <a:extLst>
              <a:ext uri="{FF2B5EF4-FFF2-40B4-BE49-F238E27FC236}">
                <a16:creationId xmlns:a16="http://schemas.microsoft.com/office/drawing/2014/main" id="{D9F38C3F-69A5-B58E-446A-77FD378C777B}"/>
              </a:ext>
            </a:extLst>
          </p:cNvPr>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5">
            <a:extLst>
              <a:ext uri="{FF2B5EF4-FFF2-40B4-BE49-F238E27FC236}">
                <a16:creationId xmlns:a16="http://schemas.microsoft.com/office/drawing/2014/main" id="{5EDE2CFF-D8E8-A869-F27A-EB295180F2BA}"/>
              </a:ext>
            </a:extLst>
          </p:cNvPr>
          <p:cNvSpPr txBox="1">
            <a:spLocks noChangeArrowheads="1"/>
          </p:cNvSpPr>
          <p:nvPr/>
        </p:nvSpPr>
        <p:spPr>
          <a:xfrm>
            <a:off x="457200" y="274638"/>
            <a:ext cx="8872430"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sz="5400" b="1" dirty="0">
                <a:solidFill>
                  <a:schemeClr val="accent4">
                    <a:lumMod val="60000"/>
                    <a:lumOff val="40000"/>
                  </a:schemeClr>
                </a:solidFill>
                <a:latin typeface="AR ESSENCE" panose="02000000000000000000" pitchFamily="2" charset="0"/>
              </a:rPr>
              <a:t>1. Was ist der Hebräerbrief?</a:t>
            </a:r>
            <a:endParaRPr lang="de-DE" sz="5400" dirty="0">
              <a:solidFill>
                <a:schemeClr val="accent4">
                  <a:lumMod val="60000"/>
                  <a:lumOff val="40000"/>
                </a:schemeClr>
              </a:solidFill>
              <a:latin typeface="AR ESSENCE" panose="02000000000000000000" pitchFamily="2" charset="0"/>
            </a:endParaRPr>
          </a:p>
        </p:txBody>
      </p:sp>
      <p:pic>
        <p:nvPicPr>
          <p:cNvPr id="12" name="Picture 4" descr="logo">
            <a:extLst>
              <a:ext uri="{FF2B5EF4-FFF2-40B4-BE49-F238E27FC236}">
                <a16:creationId xmlns:a16="http://schemas.microsoft.com/office/drawing/2014/main" id="{E782DAD2-D613-49B9-8124-825F7851DE92}"/>
              </a:ext>
            </a:extLst>
          </p:cNvPr>
          <p:cNvPicPr>
            <a:picLocks noChangeAspect="1" noChangeArrowheads="1"/>
          </p:cNvPicPr>
          <p:nvPr/>
        </p:nvPicPr>
        <p:blipFill>
          <a:blip r:embed="rId2" cstate="print"/>
          <a:srcRect/>
          <a:stretch>
            <a:fillRect/>
          </a:stretch>
        </p:blipFill>
        <p:spPr bwMode="auto">
          <a:xfrm>
            <a:off x="11215878" y="5657325"/>
            <a:ext cx="952500" cy="1143000"/>
          </a:xfrm>
          <a:prstGeom prst="rect">
            <a:avLst/>
          </a:prstGeom>
          <a:noFill/>
          <a:ln w="9525">
            <a:noFill/>
            <a:miter lim="800000"/>
            <a:headEnd/>
            <a:tailEnd/>
          </a:ln>
        </p:spPr>
      </p:pic>
      <p:sp>
        <p:nvSpPr>
          <p:cNvPr id="14" name="Rectangle 5">
            <a:extLst>
              <a:ext uri="{FF2B5EF4-FFF2-40B4-BE49-F238E27FC236}">
                <a16:creationId xmlns:a16="http://schemas.microsoft.com/office/drawing/2014/main" id="{2647FA23-78A3-E782-AA37-F83F9DF8ADBD}"/>
              </a:ext>
            </a:extLst>
          </p:cNvPr>
          <p:cNvSpPr txBox="1">
            <a:spLocks noChangeArrowheads="1"/>
          </p:cNvSpPr>
          <p:nvPr/>
        </p:nvSpPr>
        <p:spPr bwMode="auto">
          <a:xfrm>
            <a:off x="457200" y="6424613"/>
            <a:ext cx="11234928" cy="347137"/>
          </a:xfrm>
          <a:prstGeom prst="rect">
            <a:avLst/>
          </a:prstGeom>
          <a:noFill/>
          <a:ln w="9525">
            <a:noFill/>
            <a:miter lim="800000"/>
            <a:headEnd/>
            <a:tailEnd/>
          </a:ln>
        </p:spPr>
        <p:txBody>
          <a:bodyPr/>
          <a:lstStyle/>
          <a:p>
            <a:pPr algn="ctr" fontAlgn="base">
              <a:spcBef>
                <a:spcPct val="0"/>
              </a:spcBef>
              <a:spcAft>
                <a:spcPct val="0"/>
              </a:spcAft>
              <a:defRPr/>
            </a:pPr>
            <a:r>
              <a:rPr lang="de-DE" sz="2400" dirty="0">
                <a:solidFill>
                  <a:srgbClr val="00B0F0"/>
                </a:solidFill>
                <a:latin typeface="AR ESSENCE" panose="02000000000000000000" pitchFamily="2" charset="0"/>
                <a:cs typeface="Arial" charset="0"/>
              </a:rPr>
              <a:t>Einleitung in den Hebräerbrief</a:t>
            </a:r>
          </a:p>
        </p:txBody>
      </p:sp>
      <p:sp>
        <p:nvSpPr>
          <p:cNvPr id="8" name="Rectangle 6">
            <a:extLst>
              <a:ext uri="{FF2B5EF4-FFF2-40B4-BE49-F238E27FC236}">
                <a16:creationId xmlns:a16="http://schemas.microsoft.com/office/drawing/2014/main" id="{24A1BDE2-9D71-5CA3-9D44-FAB653E2DD34}"/>
              </a:ext>
            </a:extLst>
          </p:cNvPr>
          <p:cNvSpPr txBox="1">
            <a:spLocks noChangeArrowheads="1"/>
          </p:cNvSpPr>
          <p:nvPr/>
        </p:nvSpPr>
        <p:spPr bwMode="auto">
          <a:xfrm>
            <a:off x="457200" y="1916113"/>
            <a:ext cx="11234928" cy="4537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buNone/>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An wen ist der Hebräerbrief gerichtet? </a:t>
            </a:r>
            <a:r>
              <a:rPr lang="de-DE"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(2,1-4; 3,1; 4,2; 5,11-14; 6,1-3.9-12; 7,1-10; 9,1-10; 10,32-34; 12,4; 13,3.7)</a:t>
            </a:r>
          </a:p>
          <a:p>
            <a:pPr marL="0" indent="0">
              <a:buNone/>
              <a:tabLst>
                <a:tab pos="719138" algn="l"/>
              </a:tabLst>
              <a:defRPr/>
            </a:pPr>
            <a:r>
              <a:rPr lang="de-DE"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sym typeface="Wingdings" pitchFamily="2" charset="2"/>
              </a:rPr>
              <a:t> </a:t>
            </a:r>
            <a:r>
              <a:rPr lang="de-DE"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Annahme: Jüdische Christen (Hebräer)</a:t>
            </a:r>
          </a:p>
        </p:txBody>
      </p:sp>
    </p:spTree>
    <p:extLst>
      <p:ext uri="{BB962C8B-B14F-4D97-AF65-F5344CB8AC3E}">
        <p14:creationId xmlns:p14="http://schemas.microsoft.com/office/powerpoint/2010/main" val="21217982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A199D-076C-AD6E-846C-F65CC1C30032}"/>
            </a:ext>
          </a:extLst>
        </p:cNvPr>
        <p:cNvGrpSpPr/>
        <p:nvPr/>
      </p:nvGrpSpPr>
      <p:grpSpPr>
        <a:xfrm>
          <a:off x="0" y="0"/>
          <a:ext cx="0" cy="0"/>
          <a:chOff x="0" y="0"/>
          <a:chExt cx="0" cy="0"/>
        </a:xfrm>
      </p:grpSpPr>
      <p:sp>
        <p:nvSpPr>
          <p:cNvPr id="6" name="Ellipse 5">
            <a:extLst>
              <a:ext uri="{FF2B5EF4-FFF2-40B4-BE49-F238E27FC236}">
                <a16:creationId xmlns:a16="http://schemas.microsoft.com/office/drawing/2014/main" id="{817E031F-9E81-E065-ABA8-80C6F5C8F065}"/>
              </a:ext>
            </a:extLst>
          </p:cNvPr>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5">
            <a:extLst>
              <a:ext uri="{FF2B5EF4-FFF2-40B4-BE49-F238E27FC236}">
                <a16:creationId xmlns:a16="http://schemas.microsoft.com/office/drawing/2014/main" id="{12035533-2023-6CC0-DE5B-805DE8B1479F}"/>
              </a:ext>
            </a:extLst>
          </p:cNvPr>
          <p:cNvSpPr txBox="1">
            <a:spLocks noChangeArrowheads="1"/>
          </p:cNvSpPr>
          <p:nvPr/>
        </p:nvSpPr>
        <p:spPr>
          <a:xfrm>
            <a:off x="457200" y="274638"/>
            <a:ext cx="8872430"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sz="5400" b="1" dirty="0">
                <a:solidFill>
                  <a:schemeClr val="accent4">
                    <a:lumMod val="60000"/>
                    <a:lumOff val="40000"/>
                  </a:schemeClr>
                </a:solidFill>
                <a:latin typeface="AR ESSENCE" panose="02000000000000000000" pitchFamily="2" charset="0"/>
              </a:rPr>
              <a:t>1. Was ist der Hebräerbrief?</a:t>
            </a:r>
            <a:endParaRPr lang="de-DE" sz="5400" dirty="0">
              <a:solidFill>
                <a:schemeClr val="accent4">
                  <a:lumMod val="60000"/>
                  <a:lumOff val="40000"/>
                </a:schemeClr>
              </a:solidFill>
              <a:latin typeface="AR ESSENCE" panose="02000000000000000000" pitchFamily="2" charset="0"/>
            </a:endParaRPr>
          </a:p>
        </p:txBody>
      </p:sp>
      <p:pic>
        <p:nvPicPr>
          <p:cNvPr id="12" name="Picture 4" descr="logo">
            <a:extLst>
              <a:ext uri="{FF2B5EF4-FFF2-40B4-BE49-F238E27FC236}">
                <a16:creationId xmlns:a16="http://schemas.microsoft.com/office/drawing/2014/main" id="{97EE6073-DC52-044C-2D69-D83535121F1B}"/>
              </a:ext>
            </a:extLst>
          </p:cNvPr>
          <p:cNvPicPr>
            <a:picLocks noChangeAspect="1" noChangeArrowheads="1"/>
          </p:cNvPicPr>
          <p:nvPr/>
        </p:nvPicPr>
        <p:blipFill>
          <a:blip r:embed="rId2" cstate="print"/>
          <a:srcRect/>
          <a:stretch>
            <a:fillRect/>
          </a:stretch>
        </p:blipFill>
        <p:spPr bwMode="auto">
          <a:xfrm>
            <a:off x="11215878" y="5657325"/>
            <a:ext cx="952500" cy="1143000"/>
          </a:xfrm>
          <a:prstGeom prst="rect">
            <a:avLst/>
          </a:prstGeom>
          <a:noFill/>
          <a:ln w="9525">
            <a:noFill/>
            <a:miter lim="800000"/>
            <a:headEnd/>
            <a:tailEnd/>
          </a:ln>
        </p:spPr>
      </p:pic>
      <p:sp>
        <p:nvSpPr>
          <p:cNvPr id="14" name="Rectangle 5">
            <a:extLst>
              <a:ext uri="{FF2B5EF4-FFF2-40B4-BE49-F238E27FC236}">
                <a16:creationId xmlns:a16="http://schemas.microsoft.com/office/drawing/2014/main" id="{8ACD34B5-6DC9-5B99-14B0-D5BB49999235}"/>
              </a:ext>
            </a:extLst>
          </p:cNvPr>
          <p:cNvSpPr txBox="1">
            <a:spLocks noChangeArrowheads="1"/>
          </p:cNvSpPr>
          <p:nvPr/>
        </p:nvSpPr>
        <p:spPr bwMode="auto">
          <a:xfrm>
            <a:off x="457200" y="6424613"/>
            <a:ext cx="11234928" cy="347137"/>
          </a:xfrm>
          <a:prstGeom prst="rect">
            <a:avLst/>
          </a:prstGeom>
          <a:noFill/>
          <a:ln w="9525">
            <a:noFill/>
            <a:miter lim="800000"/>
            <a:headEnd/>
            <a:tailEnd/>
          </a:ln>
        </p:spPr>
        <p:txBody>
          <a:bodyPr/>
          <a:lstStyle/>
          <a:p>
            <a:pPr algn="ctr" fontAlgn="base">
              <a:spcBef>
                <a:spcPct val="0"/>
              </a:spcBef>
              <a:spcAft>
                <a:spcPct val="0"/>
              </a:spcAft>
              <a:defRPr/>
            </a:pPr>
            <a:r>
              <a:rPr lang="de-DE" sz="2400" dirty="0">
                <a:solidFill>
                  <a:srgbClr val="00B0F0"/>
                </a:solidFill>
                <a:latin typeface="AR ESSENCE" panose="02000000000000000000" pitchFamily="2" charset="0"/>
                <a:cs typeface="Arial" charset="0"/>
              </a:rPr>
              <a:t>Einleitung in den Hebräerbrief</a:t>
            </a:r>
          </a:p>
        </p:txBody>
      </p:sp>
      <p:sp>
        <p:nvSpPr>
          <p:cNvPr id="8" name="Rectangle 6">
            <a:extLst>
              <a:ext uri="{FF2B5EF4-FFF2-40B4-BE49-F238E27FC236}">
                <a16:creationId xmlns:a16="http://schemas.microsoft.com/office/drawing/2014/main" id="{9811F397-E28B-774A-7852-14FA9D1776C3}"/>
              </a:ext>
            </a:extLst>
          </p:cNvPr>
          <p:cNvSpPr txBox="1">
            <a:spLocks noChangeArrowheads="1"/>
          </p:cNvSpPr>
          <p:nvPr/>
        </p:nvSpPr>
        <p:spPr bwMode="auto">
          <a:xfrm>
            <a:off x="457200" y="1916113"/>
            <a:ext cx="11234928" cy="4537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buNone/>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Themen:</a:t>
            </a:r>
          </a:p>
          <a:p>
            <a:pPr marL="719138" indent="-363538">
              <a:tabLst>
                <a:tab pos="719138" algn="l"/>
              </a:tabLst>
              <a:defRPr/>
            </a:pPr>
            <a:r>
              <a:rPr lang="de-DE" sz="2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Glaube / glauben</a:t>
            </a:r>
          </a:p>
          <a:p>
            <a:pPr marL="719138" indent="-363538">
              <a:tabLst>
                <a:tab pos="719138" algn="l"/>
              </a:tabLst>
              <a:defRPr/>
            </a:pPr>
            <a:r>
              <a:rPr lang="de-DE" sz="2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Hoher Priester / Priestertum</a:t>
            </a:r>
          </a:p>
          <a:p>
            <a:pPr marL="719138" indent="-363538">
              <a:tabLst>
                <a:tab pos="719138" algn="l"/>
              </a:tabLst>
              <a:defRPr/>
            </a:pPr>
            <a:r>
              <a:rPr lang="de-DE" sz="2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Sünde / sündigen</a:t>
            </a:r>
          </a:p>
          <a:p>
            <a:pPr marL="719138" indent="-363538">
              <a:tabLst>
                <a:tab pos="719138" algn="l"/>
              </a:tabLst>
              <a:defRPr/>
            </a:pPr>
            <a:r>
              <a:rPr lang="de-DE" sz="2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Vergleiche wie „besser“ / „größer“</a:t>
            </a:r>
          </a:p>
          <a:p>
            <a:pPr marL="719138" indent="-363538">
              <a:tabLst>
                <a:tab pos="719138" algn="l"/>
              </a:tabLst>
              <a:defRPr/>
            </a:pPr>
            <a:r>
              <a:rPr lang="de-DE" sz="2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Heilig / Heiligtum / Heilige</a:t>
            </a:r>
          </a:p>
          <a:p>
            <a:pPr marL="719138" indent="-363538">
              <a:tabLst>
                <a:tab pos="719138" algn="l"/>
              </a:tabLst>
              <a:defRPr/>
            </a:pPr>
            <a:r>
              <a:rPr lang="de-DE" sz="2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Opfer / opfern</a:t>
            </a:r>
          </a:p>
          <a:p>
            <a:pPr marL="719138" indent="-363538">
              <a:tabLst>
                <a:tab pos="719138" algn="l"/>
              </a:tabLst>
              <a:defRPr/>
            </a:pPr>
            <a:r>
              <a:rPr lang="de-DE" sz="2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Blut</a:t>
            </a:r>
          </a:p>
          <a:p>
            <a:pPr marL="719138" indent="-363538">
              <a:tabLst>
                <a:tab pos="719138" algn="l"/>
              </a:tabLst>
              <a:defRPr/>
            </a:pPr>
            <a:r>
              <a:rPr lang="de-DE" sz="2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185522701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F2823-A023-F3BE-55BA-48D4FA856AE6}"/>
            </a:ext>
          </a:extLst>
        </p:cNvPr>
        <p:cNvGrpSpPr/>
        <p:nvPr/>
      </p:nvGrpSpPr>
      <p:grpSpPr>
        <a:xfrm>
          <a:off x="0" y="0"/>
          <a:ext cx="0" cy="0"/>
          <a:chOff x="0" y="0"/>
          <a:chExt cx="0" cy="0"/>
        </a:xfrm>
      </p:grpSpPr>
      <p:sp>
        <p:nvSpPr>
          <p:cNvPr id="6" name="Ellipse 5">
            <a:extLst>
              <a:ext uri="{FF2B5EF4-FFF2-40B4-BE49-F238E27FC236}">
                <a16:creationId xmlns:a16="http://schemas.microsoft.com/office/drawing/2014/main" id="{114D60CE-4D52-A95D-47D3-4FF2F1DB344C}"/>
              </a:ext>
            </a:extLst>
          </p:cNvPr>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5">
            <a:extLst>
              <a:ext uri="{FF2B5EF4-FFF2-40B4-BE49-F238E27FC236}">
                <a16:creationId xmlns:a16="http://schemas.microsoft.com/office/drawing/2014/main" id="{B910514A-7AE9-EEDF-8A67-CD488EE0C685}"/>
              </a:ext>
            </a:extLst>
          </p:cNvPr>
          <p:cNvSpPr txBox="1">
            <a:spLocks noChangeArrowheads="1"/>
          </p:cNvSpPr>
          <p:nvPr/>
        </p:nvSpPr>
        <p:spPr>
          <a:xfrm>
            <a:off x="457200" y="274638"/>
            <a:ext cx="8872430"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sz="5400" b="1" dirty="0">
                <a:solidFill>
                  <a:schemeClr val="accent4">
                    <a:lumMod val="60000"/>
                    <a:lumOff val="40000"/>
                  </a:schemeClr>
                </a:solidFill>
                <a:latin typeface="AR ESSENCE" panose="02000000000000000000" pitchFamily="2" charset="0"/>
              </a:rPr>
              <a:t>1. Was ist der Hebräerbrief?</a:t>
            </a:r>
            <a:endParaRPr lang="de-DE" sz="5400" dirty="0">
              <a:solidFill>
                <a:schemeClr val="accent4">
                  <a:lumMod val="60000"/>
                  <a:lumOff val="40000"/>
                </a:schemeClr>
              </a:solidFill>
              <a:latin typeface="AR ESSENCE" panose="02000000000000000000" pitchFamily="2" charset="0"/>
            </a:endParaRPr>
          </a:p>
        </p:txBody>
      </p:sp>
      <p:pic>
        <p:nvPicPr>
          <p:cNvPr id="12" name="Picture 4" descr="logo">
            <a:extLst>
              <a:ext uri="{FF2B5EF4-FFF2-40B4-BE49-F238E27FC236}">
                <a16:creationId xmlns:a16="http://schemas.microsoft.com/office/drawing/2014/main" id="{6886B2BD-034A-708E-A2FE-DDF8CF0F7200}"/>
              </a:ext>
            </a:extLst>
          </p:cNvPr>
          <p:cNvPicPr>
            <a:picLocks noChangeAspect="1" noChangeArrowheads="1"/>
          </p:cNvPicPr>
          <p:nvPr/>
        </p:nvPicPr>
        <p:blipFill>
          <a:blip r:embed="rId2" cstate="print"/>
          <a:srcRect/>
          <a:stretch>
            <a:fillRect/>
          </a:stretch>
        </p:blipFill>
        <p:spPr bwMode="auto">
          <a:xfrm>
            <a:off x="11215878" y="5657325"/>
            <a:ext cx="952500" cy="1143000"/>
          </a:xfrm>
          <a:prstGeom prst="rect">
            <a:avLst/>
          </a:prstGeom>
          <a:noFill/>
          <a:ln w="9525">
            <a:noFill/>
            <a:miter lim="800000"/>
            <a:headEnd/>
            <a:tailEnd/>
          </a:ln>
        </p:spPr>
      </p:pic>
      <p:sp>
        <p:nvSpPr>
          <p:cNvPr id="14" name="Rectangle 5">
            <a:extLst>
              <a:ext uri="{FF2B5EF4-FFF2-40B4-BE49-F238E27FC236}">
                <a16:creationId xmlns:a16="http://schemas.microsoft.com/office/drawing/2014/main" id="{078231BA-E2C9-DB4C-5711-F24E8CF089E7}"/>
              </a:ext>
            </a:extLst>
          </p:cNvPr>
          <p:cNvSpPr txBox="1">
            <a:spLocks noChangeArrowheads="1"/>
          </p:cNvSpPr>
          <p:nvPr/>
        </p:nvSpPr>
        <p:spPr bwMode="auto">
          <a:xfrm>
            <a:off x="457200" y="6424613"/>
            <a:ext cx="11234928" cy="347137"/>
          </a:xfrm>
          <a:prstGeom prst="rect">
            <a:avLst/>
          </a:prstGeom>
          <a:noFill/>
          <a:ln w="9525">
            <a:noFill/>
            <a:miter lim="800000"/>
            <a:headEnd/>
            <a:tailEnd/>
          </a:ln>
        </p:spPr>
        <p:txBody>
          <a:bodyPr/>
          <a:lstStyle/>
          <a:p>
            <a:pPr algn="ctr" fontAlgn="base">
              <a:spcBef>
                <a:spcPct val="0"/>
              </a:spcBef>
              <a:spcAft>
                <a:spcPct val="0"/>
              </a:spcAft>
              <a:defRPr/>
            </a:pPr>
            <a:r>
              <a:rPr lang="de-DE" sz="2400" dirty="0">
                <a:solidFill>
                  <a:srgbClr val="00B0F0"/>
                </a:solidFill>
                <a:latin typeface="AR ESSENCE" panose="02000000000000000000" pitchFamily="2" charset="0"/>
                <a:cs typeface="Arial" charset="0"/>
              </a:rPr>
              <a:t>Einleitung in den Hebräerbrief</a:t>
            </a:r>
          </a:p>
        </p:txBody>
      </p:sp>
      <p:sp>
        <p:nvSpPr>
          <p:cNvPr id="8" name="Rectangle 6">
            <a:extLst>
              <a:ext uri="{FF2B5EF4-FFF2-40B4-BE49-F238E27FC236}">
                <a16:creationId xmlns:a16="http://schemas.microsoft.com/office/drawing/2014/main" id="{B9967E44-3EE6-D350-FA03-E63080CB6081}"/>
              </a:ext>
            </a:extLst>
          </p:cNvPr>
          <p:cNvSpPr txBox="1">
            <a:spLocks noChangeArrowheads="1"/>
          </p:cNvSpPr>
          <p:nvPr/>
        </p:nvSpPr>
        <p:spPr bwMode="auto">
          <a:xfrm>
            <a:off x="457200" y="1916113"/>
            <a:ext cx="11234928" cy="4537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buNone/>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Was sind besondere Charakteristika des Hebräerbriefes? </a:t>
            </a:r>
            <a:endParaRPr lang="de-DE"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endParaRPr>
          </a:p>
          <a:p>
            <a:pPr marL="719138" indent="-273050">
              <a:tabLst>
                <a:tab pos="719138" algn="l"/>
              </a:tabLst>
              <a:defRPr/>
            </a:pPr>
            <a:r>
              <a:rPr lang="de-DE" sz="2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Der Hebräerbrief hat Predigtcharakter </a:t>
            </a:r>
            <a:r>
              <a:rPr lang="de-DE" sz="2800"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(13,22; vgl. Apostelgeschichte 13,15)</a:t>
            </a:r>
          </a:p>
          <a:p>
            <a:pPr marL="719138" indent="-273050">
              <a:tabLst>
                <a:tab pos="719138" algn="l"/>
              </a:tabLst>
              <a:defRPr/>
            </a:pPr>
            <a:r>
              <a:rPr lang="de-DE" sz="2800"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Der Hebräerbrief und der Bezug zum AT</a:t>
            </a:r>
          </a:p>
          <a:p>
            <a:pPr marL="446088" indent="0">
              <a:buNone/>
              <a:tabLst>
                <a:tab pos="719138" algn="l"/>
              </a:tabLst>
              <a:defRPr/>
            </a:pPr>
            <a:r>
              <a:rPr lang="de-DE" sz="2400"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sym typeface="Wingdings" pitchFamily="2" charset="2"/>
              </a:rPr>
              <a:t> </a:t>
            </a:r>
            <a:r>
              <a:rPr lang="de-DE" sz="2400" kern="0" dirty="0">
                <a:solidFill>
                  <a:schemeClr val="accent6">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Das Alte Testament ist Weg, Christus ist Ziel!</a:t>
            </a:r>
          </a:p>
        </p:txBody>
      </p:sp>
    </p:spTree>
    <p:extLst>
      <p:ext uri="{BB962C8B-B14F-4D97-AF65-F5344CB8AC3E}">
        <p14:creationId xmlns:p14="http://schemas.microsoft.com/office/powerpoint/2010/main" val="42206685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3" end="3"/>
                                            </p:txEl>
                                          </p:spTgt>
                                        </p:tgtEl>
                                        <p:attrNameLst>
                                          <p:attrName>style.visibility</p:attrName>
                                        </p:attrNameLst>
                                      </p:cBhvr>
                                      <p:to>
                                        <p:strVal val="visible"/>
                                      </p:to>
                                    </p:set>
                                    <p:animEffect transition="in" filter="fade">
                                      <p:cBhvr>
                                        <p:cTn id="1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5B507-214E-047C-E31F-13D96D6E443F}"/>
            </a:ext>
          </a:extLst>
        </p:cNvPr>
        <p:cNvGrpSpPr/>
        <p:nvPr/>
      </p:nvGrpSpPr>
      <p:grpSpPr>
        <a:xfrm>
          <a:off x="0" y="0"/>
          <a:ext cx="0" cy="0"/>
          <a:chOff x="0" y="0"/>
          <a:chExt cx="0" cy="0"/>
        </a:xfrm>
      </p:grpSpPr>
      <p:sp>
        <p:nvSpPr>
          <p:cNvPr id="6" name="Ellipse 5">
            <a:extLst>
              <a:ext uri="{FF2B5EF4-FFF2-40B4-BE49-F238E27FC236}">
                <a16:creationId xmlns:a16="http://schemas.microsoft.com/office/drawing/2014/main" id="{ADE1B032-B4FE-434A-B515-F179B7ADF14E}"/>
              </a:ext>
            </a:extLst>
          </p:cNvPr>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5">
            <a:extLst>
              <a:ext uri="{FF2B5EF4-FFF2-40B4-BE49-F238E27FC236}">
                <a16:creationId xmlns:a16="http://schemas.microsoft.com/office/drawing/2014/main" id="{09DFFC01-D535-5EDA-B2B4-4A84AEA229D2}"/>
              </a:ext>
            </a:extLst>
          </p:cNvPr>
          <p:cNvSpPr txBox="1">
            <a:spLocks noChangeArrowheads="1"/>
          </p:cNvSpPr>
          <p:nvPr/>
        </p:nvSpPr>
        <p:spPr>
          <a:xfrm>
            <a:off x="457200" y="274638"/>
            <a:ext cx="8872430"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sz="5400" b="1" dirty="0">
                <a:solidFill>
                  <a:schemeClr val="accent4">
                    <a:lumMod val="60000"/>
                    <a:lumOff val="40000"/>
                  </a:schemeClr>
                </a:solidFill>
                <a:latin typeface="AR ESSENCE" panose="02000000000000000000" pitchFamily="2" charset="0"/>
              </a:rPr>
              <a:t>1. Was ist der Hebräerbrief?</a:t>
            </a:r>
            <a:endParaRPr lang="de-DE" sz="5400" dirty="0">
              <a:solidFill>
                <a:schemeClr val="accent4">
                  <a:lumMod val="60000"/>
                  <a:lumOff val="40000"/>
                </a:schemeClr>
              </a:solidFill>
              <a:latin typeface="AR ESSENCE" panose="02000000000000000000" pitchFamily="2" charset="0"/>
            </a:endParaRPr>
          </a:p>
        </p:txBody>
      </p:sp>
      <p:pic>
        <p:nvPicPr>
          <p:cNvPr id="12" name="Picture 4" descr="logo">
            <a:extLst>
              <a:ext uri="{FF2B5EF4-FFF2-40B4-BE49-F238E27FC236}">
                <a16:creationId xmlns:a16="http://schemas.microsoft.com/office/drawing/2014/main" id="{884D5557-1494-E6FE-FDD0-A33DDFA9E2E8}"/>
              </a:ext>
            </a:extLst>
          </p:cNvPr>
          <p:cNvPicPr>
            <a:picLocks noChangeAspect="1" noChangeArrowheads="1"/>
          </p:cNvPicPr>
          <p:nvPr/>
        </p:nvPicPr>
        <p:blipFill>
          <a:blip r:embed="rId2" cstate="print"/>
          <a:srcRect/>
          <a:stretch>
            <a:fillRect/>
          </a:stretch>
        </p:blipFill>
        <p:spPr bwMode="auto">
          <a:xfrm>
            <a:off x="11215878" y="5657325"/>
            <a:ext cx="952500" cy="1143000"/>
          </a:xfrm>
          <a:prstGeom prst="rect">
            <a:avLst/>
          </a:prstGeom>
          <a:noFill/>
          <a:ln w="9525">
            <a:noFill/>
            <a:miter lim="800000"/>
            <a:headEnd/>
            <a:tailEnd/>
          </a:ln>
        </p:spPr>
      </p:pic>
      <p:sp>
        <p:nvSpPr>
          <p:cNvPr id="14" name="Rectangle 5">
            <a:extLst>
              <a:ext uri="{FF2B5EF4-FFF2-40B4-BE49-F238E27FC236}">
                <a16:creationId xmlns:a16="http://schemas.microsoft.com/office/drawing/2014/main" id="{059E6921-DFCA-C629-64F2-E8E72213CA84}"/>
              </a:ext>
            </a:extLst>
          </p:cNvPr>
          <p:cNvSpPr txBox="1">
            <a:spLocks noChangeArrowheads="1"/>
          </p:cNvSpPr>
          <p:nvPr/>
        </p:nvSpPr>
        <p:spPr bwMode="auto">
          <a:xfrm>
            <a:off x="457200" y="6424613"/>
            <a:ext cx="11234928" cy="347137"/>
          </a:xfrm>
          <a:prstGeom prst="rect">
            <a:avLst/>
          </a:prstGeom>
          <a:noFill/>
          <a:ln w="9525">
            <a:noFill/>
            <a:miter lim="800000"/>
            <a:headEnd/>
            <a:tailEnd/>
          </a:ln>
        </p:spPr>
        <p:txBody>
          <a:bodyPr/>
          <a:lstStyle/>
          <a:p>
            <a:pPr algn="ctr" fontAlgn="base">
              <a:spcBef>
                <a:spcPct val="0"/>
              </a:spcBef>
              <a:spcAft>
                <a:spcPct val="0"/>
              </a:spcAft>
              <a:defRPr/>
            </a:pPr>
            <a:r>
              <a:rPr lang="de-DE" sz="2400" dirty="0">
                <a:solidFill>
                  <a:srgbClr val="00B0F0"/>
                </a:solidFill>
                <a:latin typeface="AR ESSENCE" panose="02000000000000000000" pitchFamily="2" charset="0"/>
                <a:cs typeface="Arial" charset="0"/>
              </a:rPr>
              <a:t>Einleitung in den Hebräerbrief</a:t>
            </a:r>
          </a:p>
        </p:txBody>
      </p:sp>
      <p:sp>
        <p:nvSpPr>
          <p:cNvPr id="8" name="Rectangle 6">
            <a:extLst>
              <a:ext uri="{FF2B5EF4-FFF2-40B4-BE49-F238E27FC236}">
                <a16:creationId xmlns:a16="http://schemas.microsoft.com/office/drawing/2014/main" id="{DEA83B32-2B16-A35D-C8DD-69985695B406}"/>
              </a:ext>
            </a:extLst>
          </p:cNvPr>
          <p:cNvSpPr txBox="1">
            <a:spLocks noChangeArrowheads="1"/>
          </p:cNvSpPr>
          <p:nvPr/>
        </p:nvSpPr>
        <p:spPr bwMode="auto">
          <a:xfrm>
            <a:off x="457200" y="1916113"/>
            <a:ext cx="11234928" cy="4537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buNone/>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Was sind besondere Charakteristika des Hebräerbriefes? </a:t>
            </a:r>
            <a:endParaRPr lang="de-DE"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endParaRPr>
          </a:p>
          <a:p>
            <a:pPr marL="719138" indent="-273050">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Der Hebräerbrief enthält viele Vergleiche</a:t>
            </a:r>
          </a:p>
          <a:p>
            <a:pPr marL="1119188" lvl="1" indent="-273050">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Christus mit vielen Personen </a:t>
            </a:r>
            <a:r>
              <a:rPr lang="de-DE"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(1,1-5; 2,18; 3,1; 4,13-6,20; 7,1-28)</a:t>
            </a: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 Christus ist der Überragende, Bessere und Größere!</a:t>
            </a:r>
          </a:p>
          <a:p>
            <a:pPr marL="1119188" lvl="1" indent="-273050">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Das Alte mit dem Neuen, das durch Christus ist </a:t>
            </a:r>
            <a:r>
              <a:rPr lang="de-DE"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(7,.22; 8,6; 9,23; 10,34; 11,16.35)</a:t>
            </a: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 Das Neue, das durch Christus ist, ist das Überragende, Bessere und Größere!</a:t>
            </a:r>
          </a:p>
          <a:p>
            <a:pPr marL="1119188" lvl="1" indent="-273050">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Das Zeitliche mit dem Ewigen </a:t>
            </a:r>
            <a:r>
              <a:rPr lang="de-DE"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(5,9; 6,2; 7,21; 9,12-15; 13,20)</a:t>
            </a: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 Das Ewige, das durch Christus ist, ist das Überragende, Bessere und Größere!</a:t>
            </a:r>
          </a:p>
          <a:p>
            <a:pPr marL="1119188" lvl="1" indent="-273050">
              <a:tabLst>
                <a:tab pos="719138" algn="l"/>
              </a:tabLst>
              <a:defRPr/>
            </a:pPr>
            <a:endPar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endParaRPr>
          </a:p>
          <a:p>
            <a:pPr marL="719138" indent="-273050">
              <a:tabLst>
                <a:tab pos="719138" algn="l"/>
              </a:tabLst>
              <a:defRPr/>
            </a:pPr>
            <a:endPar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5042925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500"/>
                                        <p:tgtEl>
                                          <p:spTgt spid="8">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fade">
                                      <p:cBhvr>
                                        <p:cTn id="1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F16FA-BD5F-3491-54EF-6793B526B3C9}"/>
            </a:ext>
          </a:extLst>
        </p:cNvPr>
        <p:cNvGrpSpPr/>
        <p:nvPr/>
      </p:nvGrpSpPr>
      <p:grpSpPr>
        <a:xfrm>
          <a:off x="0" y="0"/>
          <a:ext cx="0" cy="0"/>
          <a:chOff x="0" y="0"/>
          <a:chExt cx="0" cy="0"/>
        </a:xfrm>
      </p:grpSpPr>
      <p:sp>
        <p:nvSpPr>
          <p:cNvPr id="6" name="Ellipse 5">
            <a:extLst>
              <a:ext uri="{FF2B5EF4-FFF2-40B4-BE49-F238E27FC236}">
                <a16:creationId xmlns:a16="http://schemas.microsoft.com/office/drawing/2014/main" id="{7743BC42-30E9-CD48-BDC4-18AF836A4E35}"/>
              </a:ext>
            </a:extLst>
          </p:cNvPr>
          <p:cNvSpPr/>
          <p:nvPr/>
        </p:nvSpPr>
        <p:spPr>
          <a:xfrm>
            <a:off x="0" y="0"/>
            <a:ext cx="12204954" cy="6858000"/>
          </a:xfrm>
          <a:prstGeom prst="ellipse">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tangle 5">
            <a:extLst>
              <a:ext uri="{FF2B5EF4-FFF2-40B4-BE49-F238E27FC236}">
                <a16:creationId xmlns:a16="http://schemas.microsoft.com/office/drawing/2014/main" id="{337589F5-37C7-1735-33F0-26D6E1BFD1AB}"/>
              </a:ext>
            </a:extLst>
          </p:cNvPr>
          <p:cNvSpPr txBox="1">
            <a:spLocks noChangeArrowheads="1"/>
          </p:cNvSpPr>
          <p:nvPr/>
        </p:nvSpPr>
        <p:spPr>
          <a:xfrm>
            <a:off x="457200" y="274638"/>
            <a:ext cx="8872430" cy="171450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de-DE" sz="5400" b="1" dirty="0">
                <a:solidFill>
                  <a:schemeClr val="accent4">
                    <a:lumMod val="60000"/>
                    <a:lumOff val="40000"/>
                  </a:schemeClr>
                </a:solidFill>
                <a:latin typeface="AR ESSENCE" panose="02000000000000000000" pitchFamily="2" charset="0"/>
              </a:rPr>
              <a:t>1. Was ist der Hebräerbrief?</a:t>
            </a:r>
            <a:endParaRPr lang="de-DE" sz="5400" dirty="0">
              <a:solidFill>
                <a:schemeClr val="accent4">
                  <a:lumMod val="60000"/>
                  <a:lumOff val="40000"/>
                </a:schemeClr>
              </a:solidFill>
              <a:latin typeface="AR ESSENCE" panose="02000000000000000000" pitchFamily="2" charset="0"/>
            </a:endParaRPr>
          </a:p>
        </p:txBody>
      </p:sp>
      <p:pic>
        <p:nvPicPr>
          <p:cNvPr id="12" name="Picture 4" descr="logo">
            <a:extLst>
              <a:ext uri="{FF2B5EF4-FFF2-40B4-BE49-F238E27FC236}">
                <a16:creationId xmlns:a16="http://schemas.microsoft.com/office/drawing/2014/main" id="{F5A81270-C576-8B9F-8374-CFC4D62818D2}"/>
              </a:ext>
            </a:extLst>
          </p:cNvPr>
          <p:cNvPicPr>
            <a:picLocks noChangeAspect="1" noChangeArrowheads="1"/>
          </p:cNvPicPr>
          <p:nvPr/>
        </p:nvPicPr>
        <p:blipFill>
          <a:blip r:embed="rId2" cstate="print"/>
          <a:srcRect/>
          <a:stretch>
            <a:fillRect/>
          </a:stretch>
        </p:blipFill>
        <p:spPr bwMode="auto">
          <a:xfrm>
            <a:off x="11215878" y="5657325"/>
            <a:ext cx="952500" cy="1143000"/>
          </a:xfrm>
          <a:prstGeom prst="rect">
            <a:avLst/>
          </a:prstGeom>
          <a:noFill/>
          <a:ln w="9525">
            <a:noFill/>
            <a:miter lim="800000"/>
            <a:headEnd/>
            <a:tailEnd/>
          </a:ln>
        </p:spPr>
      </p:pic>
      <p:sp>
        <p:nvSpPr>
          <p:cNvPr id="14" name="Rectangle 5">
            <a:extLst>
              <a:ext uri="{FF2B5EF4-FFF2-40B4-BE49-F238E27FC236}">
                <a16:creationId xmlns:a16="http://schemas.microsoft.com/office/drawing/2014/main" id="{C9D07410-14CF-AEAE-D0F7-F05F402482DE}"/>
              </a:ext>
            </a:extLst>
          </p:cNvPr>
          <p:cNvSpPr txBox="1">
            <a:spLocks noChangeArrowheads="1"/>
          </p:cNvSpPr>
          <p:nvPr/>
        </p:nvSpPr>
        <p:spPr bwMode="auto">
          <a:xfrm>
            <a:off x="457200" y="6424613"/>
            <a:ext cx="11234928" cy="347137"/>
          </a:xfrm>
          <a:prstGeom prst="rect">
            <a:avLst/>
          </a:prstGeom>
          <a:noFill/>
          <a:ln w="9525">
            <a:noFill/>
            <a:miter lim="800000"/>
            <a:headEnd/>
            <a:tailEnd/>
          </a:ln>
        </p:spPr>
        <p:txBody>
          <a:bodyPr/>
          <a:lstStyle/>
          <a:p>
            <a:pPr algn="ctr" fontAlgn="base">
              <a:spcBef>
                <a:spcPct val="0"/>
              </a:spcBef>
              <a:spcAft>
                <a:spcPct val="0"/>
              </a:spcAft>
              <a:defRPr/>
            </a:pPr>
            <a:r>
              <a:rPr lang="de-DE" sz="2400" dirty="0">
                <a:solidFill>
                  <a:srgbClr val="00B0F0"/>
                </a:solidFill>
                <a:latin typeface="AR ESSENCE" panose="02000000000000000000" pitchFamily="2" charset="0"/>
                <a:cs typeface="Arial" charset="0"/>
              </a:rPr>
              <a:t>Einleitung in den Hebräerbrief</a:t>
            </a:r>
          </a:p>
        </p:txBody>
      </p:sp>
      <p:sp>
        <p:nvSpPr>
          <p:cNvPr id="8" name="Rectangle 6">
            <a:extLst>
              <a:ext uri="{FF2B5EF4-FFF2-40B4-BE49-F238E27FC236}">
                <a16:creationId xmlns:a16="http://schemas.microsoft.com/office/drawing/2014/main" id="{4BBD261C-1F96-A11F-36A4-1591C3149A3C}"/>
              </a:ext>
            </a:extLst>
          </p:cNvPr>
          <p:cNvSpPr txBox="1">
            <a:spLocks noChangeArrowheads="1"/>
          </p:cNvSpPr>
          <p:nvPr/>
        </p:nvSpPr>
        <p:spPr bwMode="auto">
          <a:xfrm>
            <a:off x="457200" y="1916113"/>
            <a:ext cx="11234928" cy="4537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buNone/>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Was sind besondere Charakteristika des Hebräerbriefes? </a:t>
            </a:r>
            <a:endParaRPr lang="de-DE" kern="0" dirty="0">
              <a:solidFill>
                <a:schemeClr val="accent4">
                  <a:lumMod val="60000"/>
                  <a:lumOff val="40000"/>
                </a:schemeClr>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endParaRPr>
          </a:p>
          <a:p>
            <a:pPr marL="719138" indent="-273050">
              <a:tabLst>
                <a:tab pos="719138" algn="l"/>
              </a:tabLst>
              <a:defRPr/>
            </a:pPr>
            <a:r>
              <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rPr>
              <a:t>Weitere Beobachtungen zum Hebräerbrief</a:t>
            </a:r>
          </a:p>
          <a:p>
            <a:pPr marL="719138" indent="-273050">
              <a:tabLst>
                <a:tab pos="719138" algn="l"/>
              </a:tabLst>
              <a:defRPr/>
            </a:pPr>
            <a:endParaRPr lang="de-DE" kern="0" dirty="0">
              <a:solidFill>
                <a:schemeClr val="bg1"/>
              </a:solidFill>
              <a:effectLst>
                <a:glow rad="139700">
                  <a:schemeClr val="tx1">
                    <a:alpha val="40000"/>
                  </a:schemeClr>
                </a:glow>
              </a:effectLst>
              <a:latin typeface="AR ESSENCE" panose="02000000000000000000" pitchFamily="2" charset="0"/>
              <a:ea typeface="Verdana" panose="020B0604030504040204" pitchFamily="34" charset="0"/>
              <a:cs typeface="Verdana" panose="020B0604030504040204" pitchFamily="34" charset="0"/>
            </a:endParaRPr>
          </a:p>
        </p:txBody>
      </p:sp>
      <p:pic>
        <p:nvPicPr>
          <p:cNvPr id="2" name="Grafik 1">
            <a:extLst>
              <a:ext uri="{FF2B5EF4-FFF2-40B4-BE49-F238E27FC236}">
                <a16:creationId xmlns:a16="http://schemas.microsoft.com/office/drawing/2014/main" id="{30C59067-90A2-69A1-BAA1-E6E7D9EB40C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8630" y="3297649"/>
            <a:ext cx="4329584" cy="2359676"/>
          </a:xfrm>
          <a:prstGeom prst="rect">
            <a:avLst/>
          </a:prstGeom>
          <a:noFill/>
        </p:spPr>
      </p:pic>
      <p:pic>
        <p:nvPicPr>
          <p:cNvPr id="3" name="Grafik 2">
            <a:extLst>
              <a:ext uri="{FF2B5EF4-FFF2-40B4-BE49-F238E27FC236}">
                <a16:creationId xmlns:a16="http://schemas.microsoft.com/office/drawing/2014/main" id="{83E70C67-6358-A4EF-D911-EDB7504EDDF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3788" y="3076429"/>
            <a:ext cx="4198290" cy="3210217"/>
          </a:xfrm>
          <a:prstGeom prst="rect">
            <a:avLst/>
          </a:prstGeom>
          <a:noFill/>
        </p:spPr>
      </p:pic>
    </p:spTree>
    <p:extLst>
      <p:ext uri="{BB962C8B-B14F-4D97-AF65-F5344CB8AC3E}">
        <p14:creationId xmlns:p14="http://schemas.microsoft.com/office/powerpoint/2010/main" val="2491771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801</Words>
  <Application>Microsoft Office PowerPoint</Application>
  <PresentationFormat>Breitbild</PresentationFormat>
  <Paragraphs>94</Paragraphs>
  <Slides>15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15</vt:i4>
      </vt:variant>
    </vt:vector>
  </HeadingPairs>
  <TitlesOfParts>
    <vt:vector size="20" baseType="lpstr">
      <vt:lpstr>AR ESSENCE</vt:lpstr>
      <vt:lpstr>Arial</vt:lpstr>
      <vt:lpstr>Calibri</vt:lpstr>
      <vt:lpstr>Calibri Light</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Einleitung in den Hebräerbrief</dc:title>
  <dc:creator>Sascha Kriegler</dc:creator>
  <cp:lastModifiedBy>Sascha Kriegler</cp:lastModifiedBy>
  <cp:revision>205</cp:revision>
  <dcterms:created xsi:type="dcterms:W3CDTF">2015-12-06T14:34:46Z</dcterms:created>
  <dcterms:modified xsi:type="dcterms:W3CDTF">2026-08-02T06:44:17Z</dcterms:modified>
</cp:coreProperties>
</file>