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ebp" ContentType="image/webp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sldIdLst>
    <p:sldId id="570" r:id="rId2"/>
    <p:sldId id="387" r:id="rId3"/>
    <p:sldId id="564" r:id="rId4"/>
    <p:sldId id="580" r:id="rId5"/>
    <p:sldId id="582" r:id="rId6"/>
    <p:sldId id="583" r:id="rId7"/>
    <p:sldId id="584" r:id="rId8"/>
    <p:sldId id="585" r:id="rId9"/>
    <p:sldId id="421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28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14.08.2022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71495932"/>
      </p:ext>
    </p:extLst>
  </p:cSld>
  <p:clrMapOvr>
    <a:masterClrMapping/>
  </p:clrMapOvr>
  <p:transition spd="slow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14.08.2022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71670472"/>
      </p:ext>
    </p:extLst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14.08.2022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05043151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14.08.2022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44172780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14.08.2022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11488032"/>
      </p:ext>
    </p:extLst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14.08.2022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69247348"/>
      </p:ext>
    </p:extLst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14.08.2022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0432089"/>
      </p:ext>
    </p:extLst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14.08.2022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2129096"/>
      </p:ext>
    </p:extLst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14.08.2022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04582740"/>
      </p:ext>
    </p:extLst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14.08.2022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278978406"/>
      </p:ext>
    </p:extLst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78052-0DDC-454C-BFA8-EE9E5D62F210}" type="datetimeFigureOut">
              <a:rPr lang="de-DE" smtClean="0"/>
              <a:t>14.08.2022</a:t>
            </a:fld>
            <a:endParaRPr lang="de-DE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6559822"/>
      </p:ext>
    </p:extLst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B78052-0DDC-454C-BFA8-EE9E5D62F210}" type="datetimeFigureOut">
              <a:rPr lang="de-DE" smtClean="0"/>
              <a:t>14.08.2022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C4FF1-426E-4DFE-BCAC-868E90BB37A7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4594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webp"/><Relationship Id="rId4" Type="http://schemas.openxmlformats.org/officeDocument/2006/relationships/hyperlink" Target="https://pixabay.com/fr/illustrations/horloge-doodle-dessin-anim%C3%A9-croquis-4062400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ixabay.com/de/fahne-flagge-zielfahne-zielflagge-1471038/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ixabay.com/de/fahne-flagge-zielfahne-zielflagge-1471038/" TargetMode="Externa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7632707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Habakuk 2,1-5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Die 3G der Gottes-Beziehung im Leiden</a:t>
            </a:r>
            <a:endParaRPr lang="de-DE" sz="96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5188A6F-0BF4-4609-9C13-ADAB2AC5EF3E}"/>
              </a:ext>
            </a:extLst>
          </p:cNvPr>
          <p:cNvSpPr/>
          <p:nvPr/>
        </p:nvSpPr>
        <p:spPr>
          <a:xfrm>
            <a:off x="457200" y="2854375"/>
            <a:ext cx="1132027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Geduld ist unablässig (Vers 1)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Gottes Wort ist zuverlässig (Verse 2-3)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Glaube allein ist zulässig (Verse 4-5)</a:t>
            </a:r>
          </a:p>
        </p:txBody>
      </p:sp>
    </p:spTree>
    <p:extLst>
      <p:ext uri="{BB962C8B-B14F-4D97-AF65-F5344CB8AC3E}">
        <p14:creationId xmlns:p14="http://schemas.microsoft.com/office/powerpoint/2010/main" val="38415263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3G der Gottes-Beziehung im Leiden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6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  <a:sym typeface="Wingdings" pitchFamily="2" charset="2"/>
              </a:rPr>
              <a:t> Warte geduldig auf Gottes Antwort – lass dir etwas sagen (vgl. Psalm 85,9; Jakobus 3,17)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1. Geduld ist unablässig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405C273-467A-0433-9F5D-D559E839222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 r="50000"/>
          <a:stretch/>
        </p:blipFill>
        <p:spPr>
          <a:xfrm>
            <a:off x="9878115" y="2431032"/>
            <a:ext cx="1856685" cy="1995936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47AD9BE9-06F4-FB8F-3028-4BF1D37D3A3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129515"/>
            <a:ext cx="7971268" cy="3176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67365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3G der Gottes-Beziehung im Leiden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Die Nachwelt kann Gottes Treue erkennen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pl-PL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Daniel 12,4.9; Jeremia 30,2-3; 36; Jesaja 8,1.16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Gott lügt nicht 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4. </a:t>
            </a:r>
            <a:r>
              <a:rPr lang="en-US" sz="2800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Mose</a:t>
            </a:r>
            <a:r>
              <a:rPr lang="en-US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23,19; 1. Samuel 15,29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Alle Worte Gottes sind wahrhaftig und vertrauenswürdig 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Johannes 17,17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Gott steht treu zu seinem Ratschluss 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sz="2800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Jesaja</a:t>
            </a:r>
            <a:r>
              <a:rPr lang="en-US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46,10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 </a:t>
            </a: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und in der Errettung 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1. </a:t>
            </a:r>
            <a:r>
              <a:rPr lang="en-US" sz="2800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Korinther</a:t>
            </a:r>
            <a:r>
              <a:rPr lang="en-US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1,9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719138">
              <a:tabLst>
                <a:tab pos="719138" algn="l"/>
              </a:tabLst>
              <a:defRPr/>
            </a:pPr>
            <a:r>
              <a:rPr lang="de-DE" sz="2800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Alle Verheißungen Gottes werden durch Jesus Christus mit „Ja“ und „Amen“ besiegelt 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2. </a:t>
            </a:r>
            <a:r>
              <a:rPr lang="en-US" sz="2800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Korinther</a:t>
            </a:r>
            <a:r>
              <a:rPr lang="en-US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1,18-20</a:t>
            </a:r>
            <a:r>
              <a:rPr lang="de-DE" sz="2800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2. Gottes Wort ist zuverlässig</a:t>
            </a:r>
          </a:p>
        </p:txBody>
      </p:sp>
    </p:spTree>
    <p:extLst>
      <p:ext uri="{BB962C8B-B14F-4D97-AF65-F5344CB8AC3E}">
        <p14:creationId xmlns:p14="http://schemas.microsoft.com/office/powerpoint/2010/main" val="47341063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3G der Gottes-Beziehung im Leiden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Der Gerechte: Es geht um das</a:t>
            </a:r>
          </a:p>
          <a:p>
            <a:pPr marL="0" indent="0">
              <a:spcBef>
                <a:spcPts val="0"/>
              </a:spcBef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Gesamtverhalten einer Person, die durch</a:t>
            </a:r>
          </a:p>
          <a:p>
            <a:pPr marL="0" indent="0">
              <a:spcBef>
                <a:spcPts val="0"/>
              </a:spcBef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eine grundsätzliche Ausrichtung von</a:t>
            </a:r>
          </a:p>
          <a:p>
            <a:pPr marL="0" indent="0">
              <a:spcBef>
                <a:spcPts val="0"/>
              </a:spcBef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Treue und Wahrhaftigkeit</a:t>
            </a:r>
          </a:p>
          <a:p>
            <a:pPr marL="0" indent="0">
              <a:spcBef>
                <a:spcPts val="0"/>
              </a:spcBef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gekennzeichnet ist.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Die Folge: Heiles Leben / Beleben</a:t>
            </a:r>
          </a:p>
          <a:p>
            <a:pPr marL="0" indent="0">
              <a:spcBef>
                <a:spcPts val="0"/>
              </a:spcBef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vgl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Habakuk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3,2.16-19; 1. 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Mose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15,6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 Noah, Lot, Abraham, …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Glaube allein ist zulässig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3D30437-237D-09B0-5698-EEA3C4126B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201" y="1989138"/>
            <a:ext cx="5075927" cy="3383951"/>
          </a:xfrm>
          <a:prstGeom prst="rect">
            <a:avLst/>
          </a:prstGeom>
        </p:spPr>
      </p:pic>
      <p:pic>
        <p:nvPicPr>
          <p:cNvPr id="5" name="Grafik 4">
            <a:extLst>
              <a:ext uri="{FF2B5EF4-FFF2-40B4-BE49-F238E27FC236}">
                <a16:creationId xmlns:a16="http://schemas.microsoft.com/office/drawing/2014/main" id="{855D3630-E676-B674-2897-5883C4CF6B1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6694718" y="2571749"/>
            <a:ext cx="1714501" cy="1714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8714302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3G der Gottes-Beziehung im Leiden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Der Ungerechte: Gewalttätig, treulos</a:t>
            </a:r>
          </a:p>
          <a:p>
            <a:pPr marL="0" indent="0">
              <a:spcBef>
                <a:spcPts val="0"/>
              </a:spcBef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Maleachi 2,11-16)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und anmaßend</a:t>
            </a:r>
          </a:p>
          <a:p>
            <a:pPr marL="0" indent="0">
              <a:spcBef>
                <a:spcPts val="0"/>
              </a:spcBef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(vgl. Sprüche 21,14; 1. Petrus 5,6)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.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spcBef>
                <a:spcPts val="0"/>
              </a:spcBef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Die Folge: Gericht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</a:t>
            </a:r>
            <a:r>
              <a:rPr lang="en-US" kern="0" dirty="0" err="1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Jesaja</a:t>
            </a:r>
            <a:r>
              <a:rPr lang="en-US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 14,1-23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 Noahs Umfeld, Sodom und</a:t>
            </a:r>
          </a:p>
          <a:p>
            <a:pPr marL="0" indent="0">
              <a:spcBef>
                <a:spcPts val="0"/>
              </a:spcBef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Gomorra, …</a:t>
            </a: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3. Glaube allein ist zulässig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13D30437-237D-09B0-5698-EEA3C4126B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16201" y="1989138"/>
            <a:ext cx="5075927" cy="3383951"/>
          </a:xfrm>
          <a:prstGeom prst="rect">
            <a:avLst/>
          </a:prstGeom>
        </p:spPr>
      </p:pic>
      <p:pic>
        <p:nvPicPr>
          <p:cNvPr id="2" name="Grafik 1">
            <a:extLst>
              <a:ext uri="{FF2B5EF4-FFF2-40B4-BE49-F238E27FC236}">
                <a16:creationId xmlns:a16="http://schemas.microsoft.com/office/drawing/2014/main" id="{FF9884B8-B84F-3C44-1D6E-99AB8A030B5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 flipH="1">
            <a:off x="9787849" y="2559812"/>
            <a:ext cx="1714501" cy="1714501"/>
          </a:xfrm>
          <a:prstGeom prst="rect">
            <a:avLst/>
          </a:prstGeom>
        </p:spPr>
      </p:pic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E5198B2F-1175-AE2C-AB21-475F64E1BFB5}"/>
              </a:ext>
            </a:extLst>
          </p:cNvPr>
          <p:cNvCxnSpPr/>
          <p:nvPr/>
        </p:nvCxnSpPr>
        <p:spPr>
          <a:xfrm>
            <a:off x="9730599" y="2582337"/>
            <a:ext cx="1745871" cy="1691976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C79C70AF-D5AF-6DB7-A7C1-37D15E2F3409}"/>
              </a:ext>
            </a:extLst>
          </p:cNvPr>
          <p:cNvCxnSpPr>
            <a:cxnSpLocks/>
          </p:cNvCxnSpPr>
          <p:nvPr/>
        </p:nvCxnSpPr>
        <p:spPr>
          <a:xfrm flipH="1">
            <a:off x="9811441" y="2648309"/>
            <a:ext cx="1707701" cy="162600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028089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llipse 5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7325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Rectangle 5"/>
          <p:cNvSpPr txBox="1">
            <a:spLocks noChangeArrowheads="1"/>
          </p:cNvSpPr>
          <p:nvPr/>
        </p:nvSpPr>
        <p:spPr bwMode="auto">
          <a:xfrm>
            <a:off x="457200" y="6424613"/>
            <a:ext cx="11234928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2400" dirty="0">
                <a:solidFill>
                  <a:srgbClr val="00B0F0"/>
                </a:solidFill>
                <a:latin typeface="AR ESSENCE" panose="02000000000000000000" pitchFamily="2" charset="0"/>
                <a:cs typeface="Arial" charset="0"/>
              </a:rPr>
              <a:t>Die 3G der Gottes-Beziehung im Leiden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80936790-B751-4A5F-837B-424293B722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916113"/>
            <a:ext cx="11234928" cy="453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Gottes Gerechtigkeit wird zugeeignet durch Glauben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(Römer 1,17)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Schwerpunkt: „der Gerechte“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sz="20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Nur durch den Glauben, nicht durchs Gesetz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(Galater 3,11)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Schwerpunkt: „Glauben“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sz="2000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Ausharren und im Glauben leben, bis Christus kommt </a:t>
            </a:r>
            <a:r>
              <a:rPr lang="de-DE" kern="0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(Hebräer 10,37-38)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sym typeface="Wingdings" panose="05000000000000000000" pitchFamily="2" charset="2"/>
              </a:rPr>
              <a:t> </a:t>
            </a:r>
            <a:r>
              <a:rPr lang="de-DE" kern="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</a:rPr>
              <a:t>Schwerpunkt: „Leben“</a:t>
            </a:r>
          </a:p>
          <a:p>
            <a:pPr marL="0" indent="0">
              <a:buNone/>
              <a:tabLst>
                <a:tab pos="719138" algn="l"/>
              </a:tabLst>
              <a:defRPr/>
            </a:pPr>
            <a:endParaRPr lang="de-DE" kern="0" dirty="0">
              <a:solidFill>
                <a:schemeClr val="bg1"/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  <a:ea typeface="Verdana" panose="020B060403050404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17920231-FEF0-42E1-BDCD-9BB43CC5417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R ESSENCE" panose="02000000000000000000" pitchFamily="2" charset="0"/>
              </a:rPr>
              <a:t>Drei Mal Habakuk 2,4 im NT</a:t>
            </a:r>
          </a:p>
        </p:txBody>
      </p:sp>
    </p:spTree>
    <p:extLst>
      <p:ext uri="{BB962C8B-B14F-4D97-AF65-F5344CB8AC3E}">
        <p14:creationId xmlns:p14="http://schemas.microsoft.com/office/powerpoint/2010/main" val="366442548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457200" y="1989138"/>
            <a:ext cx="11234928" cy="607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e-DE" sz="36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cs typeface="Arial" charset="0"/>
              </a:rPr>
              <a:t>Habakuk 2,1-5</a:t>
            </a:r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5"/>
          <p:cNvSpPr txBox="1">
            <a:spLocks noChangeArrowheads="1"/>
          </p:cNvSpPr>
          <p:nvPr/>
        </p:nvSpPr>
        <p:spPr>
          <a:xfrm>
            <a:off x="457200" y="274638"/>
            <a:ext cx="11234928" cy="17145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de-DE" b="1" dirty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</a:rPr>
              <a:t>Die 3G der Gottes-Beziehung im Leiden</a:t>
            </a:r>
            <a:endParaRPr lang="de-DE" sz="9600" b="1" dirty="0">
              <a:solidFill>
                <a:schemeClr val="accent4">
                  <a:lumMod val="60000"/>
                  <a:lumOff val="40000"/>
                </a:schemeClr>
              </a:solidFill>
              <a:effectLst>
                <a:glow rad="139700">
                  <a:schemeClr val="tx1">
                    <a:alpha val="40000"/>
                  </a:schemeClr>
                </a:glow>
              </a:effectLst>
              <a:latin typeface="AR ESSENCE" panose="02000000000000000000" pitchFamily="2" charset="0"/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C5188A6F-0BF4-4609-9C13-ADAB2AC5EF3E}"/>
              </a:ext>
            </a:extLst>
          </p:cNvPr>
          <p:cNvSpPr/>
          <p:nvPr/>
        </p:nvSpPr>
        <p:spPr>
          <a:xfrm>
            <a:off x="457200" y="2854375"/>
            <a:ext cx="1132027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Geduld ist unablässig (Vers 1)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Gottes Wort ist zuverlässig (Verse 2-3)</a:t>
            </a:r>
          </a:p>
          <a:p>
            <a:pPr marL="714375" lvl="0" indent="-714375" eaLnBrk="0" fontAlgn="base" hangingPunct="0">
              <a:spcBef>
                <a:spcPct val="20000"/>
              </a:spcBef>
              <a:spcAft>
                <a:spcPct val="0"/>
              </a:spcAft>
              <a:buFont typeface="+mj-lt"/>
              <a:buAutoNum type="arabicPeriod"/>
              <a:tabLst>
                <a:tab pos="714375" algn="l"/>
              </a:tabLst>
            </a:pPr>
            <a:r>
              <a:rPr lang="de-DE" sz="4000" dirty="0">
                <a:solidFill>
                  <a:schemeClr val="bg1"/>
                </a:solidFill>
                <a:effectLst>
                  <a:glow rad="139700">
                    <a:schemeClr val="tx1">
                      <a:alpha val="40000"/>
                    </a:schemeClr>
                  </a:glow>
                </a:effectLst>
                <a:latin typeface="AR ESSENCE" panose="02000000000000000000" pitchFamily="2" charset="0"/>
                <a:ea typeface="Verdana" panose="020B0604030504040204" pitchFamily="34" charset="0"/>
                <a:cs typeface="Verdana" panose="020B0604030504040204" pitchFamily="34" charset="0"/>
              </a:rPr>
              <a:t>Glaube allein ist zulässig (Verse 4-5)</a:t>
            </a:r>
          </a:p>
        </p:txBody>
      </p:sp>
    </p:spTree>
    <p:extLst>
      <p:ext uri="{BB962C8B-B14F-4D97-AF65-F5344CB8AC3E}">
        <p14:creationId xmlns:p14="http://schemas.microsoft.com/office/powerpoint/2010/main" val="211469900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0" y="0"/>
            <a:ext cx="12204954" cy="6858000"/>
          </a:xfrm>
          <a:prstGeom prst="ellipse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12" name="Picture 4" descr="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215878" y="5656017"/>
            <a:ext cx="9525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28029711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371</Words>
  <Application>Microsoft Office PowerPoint</Application>
  <PresentationFormat>Breitbild</PresentationFormat>
  <Paragraphs>50</Paragraphs>
  <Slides>9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4" baseType="lpstr">
      <vt:lpstr>AR ESSENCE</vt:lpstr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Habakuk 2,1-5: Die 3G der Gottes-Beziehung im Leiden</dc:title>
  <dc:creator>Sascha Kriegler</dc:creator>
  <cp:lastModifiedBy>Sascha Kriegler</cp:lastModifiedBy>
  <cp:revision>382</cp:revision>
  <dcterms:created xsi:type="dcterms:W3CDTF">2015-12-06T14:34:46Z</dcterms:created>
  <dcterms:modified xsi:type="dcterms:W3CDTF">2022-08-14T07:13:40Z</dcterms:modified>
</cp:coreProperties>
</file>