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48" r:id="rId1"/>
  </p:sldMasterIdLst>
  <p:notesMasterIdLst>
    <p:notesMasterId r:id="rId12"/>
  </p:notesMasterIdLst>
  <p:sldIdLst>
    <p:sldId id="917" r:id="rId2"/>
    <p:sldId id="700" r:id="rId3"/>
    <p:sldId id="930" r:id="rId4"/>
    <p:sldId id="931" r:id="rId5"/>
    <p:sldId id="935" r:id="rId6"/>
    <p:sldId id="936" r:id="rId7"/>
    <p:sldId id="937" r:id="rId8"/>
    <p:sldId id="938" r:id="rId9"/>
    <p:sldId id="939" r:id="rId10"/>
    <p:sldId id="940" r:id="rId11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FF"/>
    <a:srgbClr val="00FF00"/>
    <a:srgbClr val="FF0000"/>
    <a:srgbClr val="EAEFF7"/>
    <a:srgbClr val="D2DEE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ittlere Formatvorlage 1 - Akz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FD4443E-F989-4FC4-A0C8-D5A2AF1F390B}" styleName="Dunkle Formatvorlage 1 - Akzent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782" autoAdjust="0"/>
    <p:restoredTop sz="94667" autoAdjust="0"/>
  </p:normalViewPr>
  <p:slideViewPr>
    <p:cSldViewPr snapToGrid="0">
      <p:cViewPr varScale="1">
        <p:scale>
          <a:sx n="143" d="100"/>
          <a:sy n="143" d="100"/>
        </p:scale>
        <p:origin x="144" y="39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3828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D0F090-7E74-4FFD-BE36-E9B69AED82C3}" type="datetimeFigureOut">
              <a:rPr lang="de-DE" smtClean="0"/>
              <a:t>09.08.2026</a:t>
            </a:fld>
            <a:endParaRPr lang="de-DE" dirty="0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 dirty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864BAB-5BA2-4FE7-B15A-FCB7F3CF80AF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609191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90E3BD-08F6-7BD0-5E85-203241CF2C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6EC6F7D9-5672-EEE3-0C96-F8163247BD1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A51711B2-72EC-3C90-BF5F-AC18235107D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9A55E50A-F7BD-136B-AC2C-DA38B29B88E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864BAB-5BA2-4FE7-B15A-FCB7F3CF80AF}" type="slidenum">
              <a:rPr lang="de-DE" smtClean="0"/>
              <a:t>3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483592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8B9B28-9215-FEEB-1609-B2E398DD4A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A05C2D58-C6C0-8432-85BB-6FF3323831C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49D499DD-45D3-5240-05E2-B30FF5EC893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7E6521F3-ECF7-CA1B-4BFD-61B889E991D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864BAB-5BA2-4FE7-B15A-FCB7F3CF80AF}" type="slidenum">
              <a:rPr lang="de-DE" smtClean="0"/>
              <a:t>4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127240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5972AD-9DA7-94B6-1442-AF01BC430D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F8B12956-DE7F-219A-2F44-32968DC0346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CC513E8C-D8EA-4507-682D-1F5572F563F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0CED09B2-F06A-8B8E-84DD-69C88A5A1D5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864BAB-5BA2-4FE7-B15A-FCB7F3CF80AF}" type="slidenum">
              <a:rPr lang="de-DE" smtClean="0"/>
              <a:t>5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657446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0F4AED-B432-F016-35CA-9BD16F9AF9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E13D1C78-67F5-2A0F-4521-C5453CA380C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89FD31ED-14B1-9835-0D9B-DCAA90DE66E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ACDD78BF-C538-35C7-F7E8-1BA6007271F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864BAB-5BA2-4FE7-B15A-FCB7F3CF80AF}" type="slidenum">
              <a:rPr lang="de-DE" smtClean="0"/>
              <a:t>6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2855312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03D250-D470-D6F4-9A90-EA8448EB60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7535D856-DD34-B78C-7E44-ED228CD24DA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AD55468D-DD8E-B78C-8D3C-765FCE4079B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BE23B7EC-207E-1EC4-2D78-8B18906043B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864BAB-5BA2-4FE7-B15A-FCB7F3CF80AF}" type="slidenum">
              <a:rPr lang="de-DE" smtClean="0"/>
              <a:t>7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85118811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F03DDB-6104-203D-98B4-5C27AE668A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22BBD6EE-4B49-C8FC-7D30-E6961B31452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093F0787-1A3A-4EFF-0F59-22C03511975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064E3871-DFA7-9F1E-FC8B-EFB4B38ED43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864BAB-5BA2-4FE7-B15A-FCB7F3CF80AF}" type="slidenum">
              <a:rPr lang="de-DE" smtClean="0"/>
              <a:t>8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1099882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0FEB1D-561F-4E2E-64F6-3B97BFB8A9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3DE2B272-AEA5-5B34-2E83-C3F6D7F167F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7FAF6D4C-EE8A-3800-A139-AF7EE280F57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1DDB1A68-86CE-F18D-0E3F-870A0257868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864BAB-5BA2-4FE7-B15A-FCB7F3CF80AF}" type="slidenum">
              <a:rPr lang="de-DE" smtClean="0"/>
              <a:t>9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2048322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78052-0DDC-454C-BFA8-EE9E5D62F210}" type="datetimeFigureOut">
              <a:rPr lang="de-DE" smtClean="0"/>
              <a:t>09.08.2026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AC4FF1-426E-4DFE-BCAC-868E90BB37A7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71495932"/>
      </p:ext>
    </p:extLst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78052-0DDC-454C-BFA8-EE9E5D62F210}" type="datetimeFigureOut">
              <a:rPr lang="de-DE" smtClean="0"/>
              <a:t>09.08.2026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AC4FF1-426E-4DFE-BCAC-868E90BB37A7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871670472"/>
      </p:ext>
    </p:extLst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78052-0DDC-454C-BFA8-EE9E5D62F210}" type="datetimeFigureOut">
              <a:rPr lang="de-DE" smtClean="0"/>
              <a:t>09.08.2026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AC4FF1-426E-4DFE-BCAC-868E90BB37A7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605043151"/>
      </p:ext>
    </p:extLst>
  </p:cSld>
  <p:clrMapOvr>
    <a:masterClrMapping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78052-0DDC-454C-BFA8-EE9E5D62F210}" type="datetimeFigureOut">
              <a:rPr lang="de-DE" smtClean="0"/>
              <a:t>09.08.2026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AC4FF1-426E-4DFE-BCAC-868E90BB37A7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644172780"/>
      </p:ext>
    </p:extLst>
  </p:cSld>
  <p:clrMapOvr>
    <a:masterClrMapping/>
  </p:clrMapOvr>
  <p:transition spd="slow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78052-0DDC-454C-BFA8-EE9E5D62F210}" type="datetimeFigureOut">
              <a:rPr lang="de-DE" smtClean="0"/>
              <a:t>09.08.2026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AC4FF1-426E-4DFE-BCAC-868E90BB37A7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411488032"/>
      </p:ext>
    </p:extLst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78052-0DDC-454C-BFA8-EE9E5D62F210}" type="datetimeFigureOut">
              <a:rPr lang="de-DE" smtClean="0"/>
              <a:t>09.08.2026</a:t>
            </a:fld>
            <a:endParaRPr lang="de-DE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AC4FF1-426E-4DFE-BCAC-868E90BB37A7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869247348"/>
      </p:ext>
    </p:extLst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78052-0DDC-454C-BFA8-EE9E5D62F210}" type="datetimeFigureOut">
              <a:rPr lang="de-DE" smtClean="0"/>
              <a:t>09.08.2026</a:t>
            </a:fld>
            <a:endParaRPr lang="de-DE" dirty="0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AC4FF1-426E-4DFE-BCAC-868E90BB37A7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690432089"/>
      </p:ext>
    </p:extLst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78052-0DDC-454C-BFA8-EE9E5D62F210}" type="datetimeFigureOut">
              <a:rPr lang="de-DE" smtClean="0"/>
              <a:t>09.08.2026</a:t>
            </a:fld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AC4FF1-426E-4DFE-BCAC-868E90BB37A7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22129096"/>
      </p:ext>
    </p:extLst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78052-0DDC-454C-BFA8-EE9E5D62F210}" type="datetimeFigureOut">
              <a:rPr lang="de-DE" smtClean="0"/>
              <a:t>09.08.2026</a:t>
            </a:fld>
            <a:endParaRPr lang="de-DE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AC4FF1-426E-4DFE-BCAC-868E90BB37A7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904582740"/>
      </p:ext>
    </p:extLst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78052-0DDC-454C-BFA8-EE9E5D62F210}" type="datetimeFigureOut">
              <a:rPr lang="de-DE" smtClean="0"/>
              <a:t>09.08.2026</a:t>
            </a:fld>
            <a:endParaRPr lang="de-DE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AC4FF1-426E-4DFE-BCAC-868E90BB37A7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78978406"/>
      </p:ext>
    </p:extLst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78052-0DDC-454C-BFA8-EE9E5D62F210}" type="datetimeFigureOut">
              <a:rPr lang="de-DE" smtClean="0"/>
              <a:t>09.08.2026</a:t>
            </a:fld>
            <a:endParaRPr lang="de-DE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AC4FF1-426E-4DFE-BCAC-868E90BB37A7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46559822"/>
      </p:ext>
    </p:extLst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B78052-0DDC-454C-BFA8-EE9E5D62F210}" type="datetimeFigureOut">
              <a:rPr lang="de-DE" smtClean="0"/>
              <a:t>09.08.2026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AC4FF1-426E-4DFE-BCAC-868E90BB37A7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7245941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69C0B4-20BF-9E48-40F8-37B2813A13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llipse 1">
            <a:extLst>
              <a:ext uri="{FF2B5EF4-FFF2-40B4-BE49-F238E27FC236}">
                <a16:creationId xmlns:a16="http://schemas.microsoft.com/office/drawing/2014/main" id="{1056C286-39CD-D441-9236-2E72FFA886D2}"/>
              </a:ext>
            </a:extLst>
          </p:cNvPr>
          <p:cNvSpPr/>
          <p:nvPr/>
        </p:nvSpPr>
        <p:spPr>
          <a:xfrm>
            <a:off x="0" y="0"/>
            <a:ext cx="12204954" cy="6858000"/>
          </a:xfrm>
          <a:prstGeom prst="ellipse">
            <a:avLst/>
          </a:prstGeom>
          <a:solidFill>
            <a:schemeClr val="tx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pic>
        <p:nvPicPr>
          <p:cNvPr id="4" name="Picture 4" descr="logo">
            <a:extLst>
              <a:ext uri="{FF2B5EF4-FFF2-40B4-BE49-F238E27FC236}">
                <a16:creationId xmlns:a16="http://schemas.microsoft.com/office/drawing/2014/main" id="{645A305D-ACEE-820B-1CC4-25E3FC7A3C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996803" y="5656017"/>
            <a:ext cx="9525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068471238"/>
      </p:ext>
    </p:extLst>
  </p:cSld>
  <p:clrMapOvr>
    <a:masterClrMapping/>
  </p:clrMapOvr>
  <p:transition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6BCE44-9BC6-50F7-633E-13FD35BA9B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llipse 1">
            <a:extLst>
              <a:ext uri="{FF2B5EF4-FFF2-40B4-BE49-F238E27FC236}">
                <a16:creationId xmlns:a16="http://schemas.microsoft.com/office/drawing/2014/main" id="{9CEC0634-8A6E-A7A5-EA12-522F2334083E}"/>
              </a:ext>
            </a:extLst>
          </p:cNvPr>
          <p:cNvSpPr/>
          <p:nvPr/>
        </p:nvSpPr>
        <p:spPr>
          <a:xfrm>
            <a:off x="-6477" y="-29221"/>
            <a:ext cx="12204954" cy="6858000"/>
          </a:xfrm>
          <a:prstGeom prst="ellipse">
            <a:avLst/>
          </a:prstGeom>
          <a:solidFill>
            <a:schemeClr val="tx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7A6AD11C-8693-F52A-3D2B-07A54E585D2F}"/>
              </a:ext>
            </a:extLst>
          </p:cNvPr>
          <p:cNvSpPr txBox="1">
            <a:spLocks noChangeArrowheads="1"/>
          </p:cNvSpPr>
          <p:nvPr/>
        </p:nvSpPr>
        <p:spPr>
          <a:xfrm>
            <a:off x="457199" y="274638"/>
            <a:ext cx="8543925" cy="17145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5200" b="1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60000"/>
                    <a:lumOff val="40000"/>
                  </a:srgbClr>
                </a:solidFill>
                <a:effectLst>
                  <a:glow rad="139700">
                    <a:prstClr val="black">
                      <a:alpha val="40000"/>
                    </a:prstClr>
                  </a:glow>
                </a:effectLst>
                <a:uLnTx/>
                <a:uFillTx/>
                <a:latin typeface="AR ESSENCE" panose="02000000000000000000" pitchFamily="2" charset="0"/>
                <a:ea typeface="+mj-ea"/>
                <a:cs typeface="+mj-cs"/>
              </a:rPr>
              <a:t>Christi Priestertum nach Melchisedeks Weise ist überlegen</a:t>
            </a:r>
          </a:p>
        </p:txBody>
      </p:sp>
      <p:pic>
        <p:nvPicPr>
          <p:cNvPr id="10" name="Picture 4" descr="logo">
            <a:extLst>
              <a:ext uri="{FF2B5EF4-FFF2-40B4-BE49-F238E27FC236}">
                <a16:creationId xmlns:a16="http://schemas.microsoft.com/office/drawing/2014/main" id="{F885252B-9125-6E87-A62E-672F6C9E21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996803" y="5656017"/>
            <a:ext cx="9525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5">
            <a:extLst>
              <a:ext uri="{FF2B5EF4-FFF2-40B4-BE49-F238E27FC236}">
                <a16:creationId xmlns:a16="http://schemas.microsoft.com/office/drawing/2014/main" id="{5A7A34C2-5F47-4DFE-D785-B0A6AFC7BD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2151063"/>
            <a:ext cx="8543924" cy="607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39700">
                    <a:prstClr val="black">
                      <a:alpha val="40000"/>
                    </a:prstClr>
                  </a:glow>
                </a:effectLst>
                <a:uLnTx/>
                <a:uFillTx/>
                <a:latin typeface="AR ESSENCE" panose="02000000000000000000" pitchFamily="2" charset="0"/>
                <a:ea typeface="+mn-ea"/>
                <a:cs typeface="Arial" charset="0"/>
              </a:rPr>
              <a:t>Hebräer 7,1-10</a:t>
            </a:r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id="{28055849-1CCB-8257-7412-8E9E82517F34}"/>
              </a:ext>
            </a:extLst>
          </p:cNvPr>
          <p:cNvSpPr/>
          <p:nvPr/>
        </p:nvSpPr>
        <p:spPr>
          <a:xfrm>
            <a:off x="457200" y="3246260"/>
            <a:ext cx="11320272" cy="27145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14375" lvl="0" indent="-714375" eaLnBrk="0" fontAlgn="base" hangingPunct="0">
              <a:spcBef>
                <a:spcPct val="20000"/>
              </a:spcBef>
              <a:spcAft>
                <a:spcPct val="0"/>
              </a:spcAft>
              <a:buFont typeface="+mj-lt"/>
              <a:buAutoNum type="arabicPeriod"/>
              <a:tabLst>
                <a:tab pos="714375" algn="l"/>
              </a:tabLst>
              <a:defRPr/>
            </a:pPr>
            <a:r>
              <a:rPr kumimoji="0" lang="de-DE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39700">
                    <a:prstClr val="black">
                      <a:alpha val="40000"/>
                    </a:prstClr>
                  </a:glow>
                </a:effectLst>
                <a:uLnTx/>
                <a:uFillTx/>
                <a:latin typeface="AR ESSENCE" panose="02000000000000000000" pitchFamily="2" charset="0"/>
                <a:ea typeface="Verdana" panose="020B0604030504040204" pitchFamily="34" charset="0"/>
                <a:cs typeface="Verdana" panose="020B0604030504040204" pitchFamily="34" charset="0"/>
              </a:rPr>
              <a:t>Die Überlegenheit </a:t>
            </a:r>
            <a:r>
              <a:rPr lang="de-DE" sz="3200" dirty="0">
                <a:solidFill>
                  <a:schemeClr val="bg1"/>
                </a:solidFill>
                <a:effectLst>
                  <a:glow rad="139700">
                    <a:schemeClr val="tx1">
                      <a:alpha val="40000"/>
                    </a:schemeClr>
                  </a:glow>
                </a:effectLst>
                <a:latin typeface="AR ESSENCE" panose="02000000000000000000" pitchFamily="2" charset="0"/>
                <a:ea typeface="Verdana" panose="020B0604030504040204" pitchFamily="34" charset="0"/>
                <a:cs typeface="Verdana" panose="020B0604030504040204" pitchFamily="34" charset="0"/>
              </a:rPr>
              <a:t>Melchisedeks </a:t>
            </a:r>
            <a:r>
              <a:rPr kumimoji="0" lang="de-DE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39700">
                    <a:prstClr val="black">
                      <a:alpha val="40000"/>
                    </a:prstClr>
                  </a:glow>
                </a:effectLst>
                <a:uLnTx/>
                <a:uFillTx/>
                <a:latin typeface="AR ESSENCE" panose="02000000000000000000" pitchFamily="2" charset="0"/>
                <a:ea typeface="Verdana" panose="020B0604030504040204" pitchFamily="34" charset="0"/>
                <a:cs typeface="Verdana" panose="020B0604030504040204" pitchFamily="34" charset="0"/>
              </a:rPr>
              <a:t>beschrieben (Verse 1-3)</a:t>
            </a:r>
          </a:p>
          <a:p>
            <a:pPr marL="714375" lvl="0" indent="-714375" eaLnBrk="0" fontAlgn="base" hangingPunct="0">
              <a:spcBef>
                <a:spcPct val="20000"/>
              </a:spcBef>
              <a:spcAft>
                <a:spcPct val="0"/>
              </a:spcAft>
              <a:buFont typeface="+mj-lt"/>
              <a:buAutoNum type="arabicPeriod"/>
              <a:tabLst>
                <a:tab pos="714375" algn="l"/>
              </a:tabLst>
              <a:defRPr/>
            </a:pPr>
            <a:r>
              <a:rPr kumimoji="0" lang="de-DE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39700">
                    <a:prstClr val="black">
                      <a:alpha val="40000"/>
                    </a:prstClr>
                  </a:glow>
                </a:effectLst>
                <a:uLnTx/>
                <a:uFillTx/>
                <a:latin typeface="AR ESSENCE" panose="02000000000000000000" pitchFamily="2" charset="0"/>
                <a:ea typeface="Verdana" panose="020B0604030504040204" pitchFamily="34" charset="0"/>
                <a:cs typeface="Verdana" panose="020B0604030504040204" pitchFamily="34" charset="0"/>
              </a:rPr>
              <a:t>Die Überlegenheit </a:t>
            </a:r>
            <a:r>
              <a:rPr lang="de-DE" sz="3200" dirty="0">
                <a:solidFill>
                  <a:schemeClr val="bg1"/>
                </a:solidFill>
                <a:effectLst>
                  <a:glow rad="139700">
                    <a:schemeClr val="tx1">
                      <a:alpha val="40000"/>
                    </a:schemeClr>
                  </a:glow>
                </a:effectLst>
                <a:latin typeface="AR ESSENCE" panose="02000000000000000000" pitchFamily="2" charset="0"/>
                <a:ea typeface="Verdana" panose="020B0604030504040204" pitchFamily="34" charset="0"/>
                <a:cs typeface="Verdana" panose="020B0604030504040204" pitchFamily="34" charset="0"/>
              </a:rPr>
              <a:t>Melchisedeks </a:t>
            </a:r>
            <a:r>
              <a:rPr kumimoji="0" lang="de-DE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39700">
                    <a:prstClr val="black">
                      <a:alpha val="40000"/>
                    </a:prstClr>
                  </a:glow>
                </a:effectLst>
                <a:uLnTx/>
                <a:uFillTx/>
                <a:latin typeface="AR ESSENCE" panose="02000000000000000000" pitchFamily="2" charset="0"/>
                <a:ea typeface="Verdana" panose="020B0604030504040204" pitchFamily="34" charset="0"/>
                <a:cs typeface="Verdana" panose="020B0604030504040204" pitchFamily="34" charset="0"/>
              </a:rPr>
              <a:t>bewiesen (Verse 4-10)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>
                <a:tab pos="714375" algn="l"/>
              </a:tabLst>
              <a:defRPr/>
            </a:pPr>
            <a:endParaRPr kumimoji="0" lang="de-DE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glow rad="139700">
                  <a:prstClr val="black">
                    <a:alpha val="40000"/>
                  </a:prstClr>
                </a:glow>
              </a:effectLst>
              <a:uLnTx/>
              <a:uFillTx/>
              <a:latin typeface="AR ESSENCE" panose="02000000000000000000" pitchFamily="2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>
                <a:tab pos="541338" algn="l"/>
              </a:tabLst>
              <a:defRPr/>
            </a:pPr>
            <a:r>
              <a:rPr kumimoji="0" lang="de-DE" sz="2800" b="0" i="0" u="none" strike="noStrike" kern="0" cap="none" spc="0" normalizeH="0" baseline="0" noProof="0" dirty="0">
                <a:ln>
                  <a:noFill/>
                </a:ln>
                <a:solidFill>
                  <a:srgbClr val="70AD47">
                    <a:lumMod val="60000"/>
                    <a:lumOff val="40000"/>
                  </a:srgbClr>
                </a:solidFill>
                <a:effectLst>
                  <a:glow rad="139700">
                    <a:prstClr val="black">
                      <a:alpha val="40000"/>
                    </a:prstClr>
                  </a:glow>
                </a:effectLst>
                <a:uLnTx/>
                <a:uFillTx/>
                <a:latin typeface="AR ESSENCE" panose="02000000000000000000" pitchFamily="2" charset="0"/>
                <a:ea typeface="Verdana" panose="020B0604030504040204" pitchFamily="34" charset="0"/>
                <a:cs typeface="Verdana" panose="020B0604030504040204" pitchFamily="34" charset="0"/>
                <a:sym typeface="Wingdings" pitchFamily="2" charset="2"/>
              </a:rPr>
              <a:t> Zwei Teile der Überlegenheit Melchisedeks, damit du über die alles umfassende Erhabenheit von Christi Priestertum staunst.</a:t>
            </a:r>
          </a:p>
        </p:txBody>
      </p:sp>
    </p:spTree>
    <p:extLst>
      <p:ext uri="{BB962C8B-B14F-4D97-AF65-F5344CB8AC3E}">
        <p14:creationId xmlns:p14="http://schemas.microsoft.com/office/powerpoint/2010/main" val="46554232"/>
      </p:ext>
    </p:extLst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llipse 1"/>
          <p:cNvSpPr/>
          <p:nvPr/>
        </p:nvSpPr>
        <p:spPr>
          <a:xfrm>
            <a:off x="-6477" y="-29221"/>
            <a:ext cx="12204954" cy="6858000"/>
          </a:xfrm>
          <a:prstGeom prst="ellipse">
            <a:avLst/>
          </a:prstGeom>
          <a:solidFill>
            <a:schemeClr val="tx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8" name="Rectangle 5"/>
          <p:cNvSpPr txBox="1">
            <a:spLocks noChangeArrowheads="1"/>
          </p:cNvSpPr>
          <p:nvPr/>
        </p:nvSpPr>
        <p:spPr>
          <a:xfrm>
            <a:off x="457199" y="274638"/>
            <a:ext cx="8543925" cy="17145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de-DE" sz="5200" b="1" dirty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glow rad="139700">
                    <a:schemeClr val="tx1">
                      <a:alpha val="40000"/>
                    </a:schemeClr>
                  </a:glow>
                </a:effectLst>
                <a:latin typeface="AR ESSENCE" panose="02000000000000000000" pitchFamily="2" charset="0"/>
              </a:rPr>
              <a:t>Christi Priestertum nach Melchisedeks Weise ist überlegen</a:t>
            </a:r>
          </a:p>
        </p:txBody>
      </p:sp>
      <p:pic>
        <p:nvPicPr>
          <p:cNvPr id="10" name="Picture 4" descr="logo">
            <a:extLst>
              <a:ext uri="{FF2B5EF4-FFF2-40B4-BE49-F238E27FC236}">
                <a16:creationId xmlns:a16="http://schemas.microsoft.com/office/drawing/2014/main" id="{CB64CCA8-1375-4D87-BCE6-1D824757A2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996803" y="5656017"/>
            <a:ext cx="9525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5">
            <a:extLst>
              <a:ext uri="{FF2B5EF4-FFF2-40B4-BE49-F238E27FC236}">
                <a16:creationId xmlns:a16="http://schemas.microsoft.com/office/drawing/2014/main" id="{A8B458F8-3602-4898-BE61-0B2AF11AEB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2151063"/>
            <a:ext cx="8543924" cy="607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 sz="3600" dirty="0">
                <a:solidFill>
                  <a:schemeClr val="bg1"/>
                </a:solidFill>
                <a:effectLst>
                  <a:glow rad="139700">
                    <a:schemeClr val="tx1">
                      <a:alpha val="40000"/>
                    </a:schemeClr>
                  </a:glow>
                </a:effectLst>
                <a:latin typeface="AR ESSENCE" panose="02000000000000000000" pitchFamily="2" charset="0"/>
                <a:cs typeface="Arial" charset="0"/>
              </a:rPr>
              <a:t>Hebräer 7,1-10</a:t>
            </a:r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id="{6A326F71-41C5-403C-B067-45190D54D33B}"/>
              </a:ext>
            </a:extLst>
          </p:cNvPr>
          <p:cNvSpPr/>
          <p:nvPr/>
        </p:nvSpPr>
        <p:spPr>
          <a:xfrm>
            <a:off x="457200" y="3246260"/>
            <a:ext cx="11320272" cy="27145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14375" lvl="0" indent="-714375" eaLnBrk="0" fontAlgn="base" hangingPunct="0">
              <a:spcBef>
                <a:spcPct val="20000"/>
              </a:spcBef>
              <a:spcAft>
                <a:spcPct val="0"/>
              </a:spcAft>
              <a:buFont typeface="+mj-lt"/>
              <a:buAutoNum type="arabicPeriod"/>
              <a:tabLst>
                <a:tab pos="714375" algn="l"/>
              </a:tabLst>
            </a:pPr>
            <a:r>
              <a:rPr lang="de-DE" sz="3200" dirty="0">
                <a:solidFill>
                  <a:schemeClr val="bg1"/>
                </a:solidFill>
                <a:effectLst>
                  <a:glow rad="139700">
                    <a:schemeClr val="tx1">
                      <a:alpha val="40000"/>
                    </a:schemeClr>
                  </a:glow>
                </a:effectLst>
                <a:latin typeface="AR ESSENCE" panose="02000000000000000000" pitchFamily="2" charset="0"/>
                <a:ea typeface="Verdana" panose="020B0604030504040204" pitchFamily="34" charset="0"/>
                <a:cs typeface="Verdana" panose="020B0604030504040204" pitchFamily="34" charset="0"/>
              </a:rPr>
              <a:t>Die Überlegenheit Melchisedeks beschrieben (Verse 1-3)</a:t>
            </a:r>
          </a:p>
          <a:p>
            <a:pPr marL="714375" lvl="0" indent="-714375" eaLnBrk="0" fontAlgn="base" hangingPunct="0">
              <a:spcBef>
                <a:spcPct val="20000"/>
              </a:spcBef>
              <a:spcAft>
                <a:spcPct val="0"/>
              </a:spcAft>
              <a:buFont typeface="+mj-lt"/>
              <a:buAutoNum type="arabicPeriod"/>
              <a:tabLst>
                <a:tab pos="714375" algn="l"/>
              </a:tabLst>
            </a:pPr>
            <a:r>
              <a:rPr lang="de-DE" sz="3200" dirty="0">
                <a:solidFill>
                  <a:schemeClr val="bg1"/>
                </a:solidFill>
                <a:effectLst>
                  <a:glow rad="139700">
                    <a:schemeClr val="tx1">
                      <a:alpha val="40000"/>
                    </a:schemeClr>
                  </a:glow>
                </a:effectLst>
                <a:latin typeface="AR ESSENCE" panose="02000000000000000000" pitchFamily="2" charset="0"/>
                <a:ea typeface="Verdana" panose="020B0604030504040204" pitchFamily="34" charset="0"/>
                <a:cs typeface="Verdana" panose="020B0604030504040204" pitchFamily="34" charset="0"/>
              </a:rPr>
              <a:t>Die Überlegenheit Melchisedeks bewiesen (Verse 4-10)</a:t>
            </a:r>
          </a:p>
          <a:p>
            <a:pPr lvl="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714375" algn="l"/>
              </a:tabLst>
            </a:pPr>
            <a:endParaRPr lang="de-DE" sz="3200" dirty="0">
              <a:solidFill>
                <a:schemeClr val="bg1"/>
              </a:solidFill>
              <a:effectLst>
                <a:glow rad="139700">
                  <a:schemeClr val="tx1">
                    <a:alpha val="40000"/>
                  </a:schemeClr>
                </a:glow>
              </a:effectLst>
              <a:latin typeface="AR ESSENCE" panose="02000000000000000000" pitchFamily="2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eaLnBrk="0" fontAlgn="base" hangingPunct="0">
              <a:spcBef>
                <a:spcPct val="20000"/>
              </a:spcBef>
              <a:spcAft>
                <a:spcPct val="0"/>
              </a:spcAft>
              <a:tabLst>
                <a:tab pos="541338" algn="l"/>
              </a:tabLst>
            </a:pPr>
            <a:r>
              <a:rPr lang="de-DE" sz="2800" kern="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glow rad="139700">
                    <a:schemeClr val="tx1">
                      <a:alpha val="40000"/>
                    </a:schemeClr>
                  </a:glow>
                </a:effectLst>
                <a:latin typeface="AR ESSENCE" panose="02000000000000000000" pitchFamily="2" charset="0"/>
                <a:ea typeface="Verdana" panose="020B0604030504040204" pitchFamily="34" charset="0"/>
                <a:cs typeface="Verdana" panose="020B0604030504040204" pitchFamily="34" charset="0"/>
                <a:sym typeface="Wingdings" pitchFamily="2" charset="2"/>
              </a:rPr>
              <a:t> Zwei Teile der Überlegenheit Melchisedeks, damit du über die alles umfassende Erhabenheit von Christi Priestertum staunst.</a:t>
            </a:r>
          </a:p>
        </p:txBody>
      </p:sp>
    </p:spTree>
    <p:extLst>
      <p:ext uri="{BB962C8B-B14F-4D97-AF65-F5344CB8AC3E}">
        <p14:creationId xmlns:p14="http://schemas.microsoft.com/office/powerpoint/2010/main" val="416394037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1B575A-D6CF-B565-3677-14003B3A81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llipse 5">
            <a:extLst>
              <a:ext uri="{FF2B5EF4-FFF2-40B4-BE49-F238E27FC236}">
                <a16:creationId xmlns:a16="http://schemas.microsoft.com/office/drawing/2014/main" id="{3FF90A90-1882-FA41-42D9-B13BD4F6B87F}"/>
              </a:ext>
            </a:extLst>
          </p:cNvPr>
          <p:cNvSpPr/>
          <p:nvPr/>
        </p:nvSpPr>
        <p:spPr>
          <a:xfrm>
            <a:off x="0" y="0"/>
            <a:ext cx="12204954" cy="6858000"/>
          </a:xfrm>
          <a:prstGeom prst="ellipse">
            <a:avLst/>
          </a:prstGeom>
          <a:solidFill>
            <a:schemeClr val="tx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4" name="Rectangle 5">
            <a:extLst>
              <a:ext uri="{FF2B5EF4-FFF2-40B4-BE49-F238E27FC236}">
                <a16:creationId xmlns:a16="http://schemas.microsoft.com/office/drawing/2014/main" id="{96F8CC5A-C9C1-9AA7-A803-6D98A63F0F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6424613"/>
            <a:ext cx="11234928" cy="433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 sz="2400" dirty="0">
                <a:solidFill>
                  <a:srgbClr val="00B0F0"/>
                </a:solidFill>
                <a:latin typeface="AR ESSENCE" panose="02000000000000000000" pitchFamily="2" charset="0"/>
                <a:cs typeface="Arial" charset="0"/>
              </a:rPr>
              <a:t>Christi Priestertum nach Melchisedeks Weise ist überlegen</a:t>
            </a:r>
          </a:p>
        </p:txBody>
      </p:sp>
      <p:pic>
        <p:nvPicPr>
          <p:cNvPr id="13" name="Picture 4" descr="logo">
            <a:extLst>
              <a:ext uri="{FF2B5EF4-FFF2-40B4-BE49-F238E27FC236}">
                <a16:creationId xmlns:a16="http://schemas.microsoft.com/office/drawing/2014/main" id="{71A58E6B-2747-0FA3-055F-90E20940D9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996803" y="5656017"/>
            <a:ext cx="9525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5">
            <a:extLst>
              <a:ext uri="{FF2B5EF4-FFF2-40B4-BE49-F238E27FC236}">
                <a16:creationId xmlns:a16="http://schemas.microsoft.com/office/drawing/2014/main" id="{7F1639B4-D553-6350-E4CE-B9AD5E1126D5}"/>
              </a:ext>
            </a:extLst>
          </p:cNvPr>
          <p:cNvSpPr txBox="1">
            <a:spLocks noChangeArrowheads="1"/>
          </p:cNvSpPr>
          <p:nvPr/>
        </p:nvSpPr>
        <p:spPr>
          <a:xfrm>
            <a:off x="457200" y="274638"/>
            <a:ext cx="8524875" cy="17145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de-DE" sz="54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AR ESSENCE" panose="02000000000000000000" pitchFamily="2" charset="0"/>
              </a:rPr>
              <a:t>Kontext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19472791-0FBF-5A70-55A3-4A90164854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916113"/>
            <a:ext cx="11234928" cy="4537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>
              <a:buNone/>
              <a:tabLst>
                <a:tab pos="719138" algn="l"/>
              </a:tabLst>
              <a:defRPr/>
            </a:pPr>
            <a:r>
              <a:rPr lang="de-DE" kern="0" dirty="0">
                <a:solidFill>
                  <a:schemeClr val="bg1"/>
                </a:solidFill>
                <a:effectLst>
                  <a:glow rad="139700">
                    <a:schemeClr val="tx1">
                      <a:alpha val="40000"/>
                    </a:schemeClr>
                  </a:glow>
                </a:effectLst>
                <a:latin typeface="AR ESSENCE" panose="02000000000000000000" pitchFamily="2" charset="0"/>
                <a:ea typeface="Verdana" panose="020B0604030504040204" pitchFamily="34" charset="0"/>
              </a:rPr>
              <a:t>Die Hauptsache: Wir haben Jesus als den überlegenen Hohen Priester</a:t>
            </a:r>
            <a:r>
              <a:rPr lang="de-DE" kern="0" dirty="0">
                <a:solidFill>
                  <a:schemeClr val="bg1"/>
                </a:solidFill>
                <a:effectLst>
                  <a:glow rad="139700">
                    <a:schemeClr val="tx1">
                      <a:alpha val="40000"/>
                    </a:schemeClr>
                  </a:glow>
                </a:effectLst>
                <a:latin typeface="AR ESSENCE" panose="02000000000000000000" pitchFamily="2" charset="0"/>
                <a:ea typeface="Verdana" panose="020B0604030504040204" pitchFamily="34" charset="0"/>
                <a:sym typeface="Wingdings" panose="05000000000000000000" pitchFamily="2" charset="2"/>
              </a:rPr>
              <a:t> </a:t>
            </a:r>
            <a:r>
              <a:rPr lang="de-DE" kern="0" dirty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glow rad="139700">
                    <a:schemeClr val="tx1">
                      <a:alpha val="40000"/>
                    </a:schemeClr>
                  </a:glow>
                </a:effectLst>
                <a:latin typeface="AR ESSENCE" panose="02000000000000000000" pitchFamily="2" charset="0"/>
                <a:ea typeface="Verdana" panose="020B0604030504040204" pitchFamily="34" charset="0"/>
              </a:rPr>
              <a:t>(4,14-16; 5,1-10; 6,20; 7,1-28; 8,1-6; 9,6-14.24-28; 10,11-14.21)</a:t>
            </a:r>
            <a:endParaRPr lang="de-DE" kern="0" dirty="0">
              <a:solidFill>
                <a:schemeClr val="accent6">
                  <a:lumMod val="60000"/>
                  <a:lumOff val="40000"/>
                </a:schemeClr>
              </a:solidFill>
              <a:effectLst>
                <a:glow rad="139700">
                  <a:schemeClr val="tx1">
                    <a:alpha val="40000"/>
                  </a:schemeClr>
                </a:glow>
              </a:effectLst>
              <a:latin typeface="AR ESSENCE" panose="02000000000000000000" pitchFamily="2" charset="0"/>
              <a:ea typeface="Verdana" panose="020B0604030504040204" pitchFamily="34" charset="0"/>
              <a:cs typeface="Verdana" panose="020B0604030504040204" pitchFamily="34" charset="0"/>
              <a:sym typeface="Wingdings" pitchFamily="2" charset="2"/>
            </a:endParaRPr>
          </a:p>
          <a:p>
            <a:pPr marL="0" indent="0">
              <a:buNone/>
              <a:tabLst>
                <a:tab pos="719138" algn="l"/>
              </a:tabLst>
              <a:defRPr/>
            </a:pPr>
            <a:r>
              <a:rPr lang="de-DE" kern="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glow rad="139700">
                    <a:schemeClr val="tx1">
                      <a:alpha val="40000"/>
                    </a:schemeClr>
                  </a:glow>
                </a:effectLst>
                <a:latin typeface="AR ESSENCE" panose="02000000000000000000" pitchFamily="2" charset="0"/>
                <a:ea typeface="Verdana" panose="020B0604030504040204" pitchFamily="34" charset="0"/>
                <a:cs typeface="Verdana" panose="020B0604030504040204" pitchFamily="34" charset="0"/>
                <a:sym typeface="Wingdings" pitchFamily="2" charset="2"/>
              </a:rPr>
              <a:t> Christus ist größer, darum bleibe ihm treu!</a:t>
            </a:r>
            <a:endParaRPr lang="de-DE" kern="0" dirty="0">
              <a:solidFill>
                <a:schemeClr val="bg1"/>
              </a:solidFill>
              <a:effectLst>
                <a:glow rad="139700">
                  <a:schemeClr val="tx1">
                    <a:alpha val="40000"/>
                  </a:schemeClr>
                </a:glow>
              </a:effectLst>
              <a:latin typeface="AR ESSENCE" panose="02000000000000000000" pitchFamily="2" charset="0"/>
              <a:ea typeface="Verdana" panose="020B0604030504040204" pitchFamily="34" charset="0"/>
            </a:endParaRPr>
          </a:p>
          <a:p>
            <a:pPr marL="538163"/>
            <a:r>
              <a:rPr lang="de-DE" kern="0" dirty="0">
                <a:solidFill>
                  <a:schemeClr val="bg1"/>
                </a:solidFill>
                <a:effectLst>
                  <a:glow rad="139700">
                    <a:schemeClr val="tx1">
                      <a:alpha val="40000"/>
                    </a:schemeClr>
                  </a:glow>
                </a:effectLst>
                <a:latin typeface="AR ESSENCE" panose="02000000000000000000" pitchFamily="2" charset="0"/>
                <a:ea typeface="Verdana" panose="020B0604030504040204" pitchFamily="34" charset="0"/>
              </a:rPr>
              <a:t>Jesu Erhabenheit über Aaron </a:t>
            </a:r>
            <a:r>
              <a:rPr lang="de-DE" kern="0" dirty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glow rad="139700">
                    <a:schemeClr val="tx1">
                      <a:alpha val="40000"/>
                    </a:schemeClr>
                  </a:glow>
                </a:effectLst>
                <a:latin typeface="AR ESSENCE" panose="02000000000000000000" pitchFamily="2" charset="0"/>
                <a:ea typeface="Verdana" panose="020B0604030504040204" pitchFamily="34" charset="0"/>
              </a:rPr>
              <a:t>(4,14-6,20)</a:t>
            </a:r>
          </a:p>
          <a:p>
            <a:pPr marL="538163"/>
            <a:r>
              <a:rPr lang="de-DE" kern="0" dirty="0">
                <a:solidFill>
                  <a:schemeClr val="bg1"/>
                </a:solidFill>
                <a:effectLst>
                  <a:glow rad="139700">
                    <a:schemeClr val="tx1">
                      <a:alpha val="40000"/>
                    </a:schemeClr>
                  </a:glow>
                </a:effectLst>
                <a:latin typeface="AR ESSENCE" panose="02000000000000000000" pitchFamily="2" charset="0"/>
                <a:ea typeface="Verdana" panose="020B0604030504040204" pitchFamily="34" charset="0"/>
              </a:rPr>
              <a:t>Jesu Erhabenheit über das levitische Priestertum </a:t>
            </a:r>
            <a:r>
              <a:rPr lang="de-DE" kern="0" dirty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glow rad="139700">
                    <a:schemeClr val="tx1">
                      <a:alpha val="40000"/>
                    </a:schemeClr>
                  </a:glow>
                </a:effectLst>
                <a:latin typeface="AR ESSENCE" panose="02000000000000000000" pitchFamily="2" charset="0"/>
                <a:ea typeface="Verdana" panose="020B0604030504040204" pitchFamily="34" charset="0"/>
              </a:rPr>
              <a:t>(7,1-28)</a:t>
            </a:r>
          </a:p>
          <a:p>
            <a:pPr marL="538163"/>
            <a:r>
              <a:rPr lang="de-DE" kern="0" dirty="0">
                <a:solidFill>
                  <a:schemeClr val="bg1"/>
                </a:solidFill>
                <a:effectLst>
                  <a:glow rad="139700">
                    <a:schemeClr val="tx1">
                      <a:alpha val="40000"/>
                    </a:schemeClr>
                  </a:glow>
                </a:effectLst>
                <a:latin typeface="AR ESSENCE" panose="02000000000000000000" pitchFamily="2" charset="0"/>
                <a:ea typeface="Verdana" panose="020B0604030504040204" pitchFamily="34" charset="0"/>
              </a:rPr>
              <a:t>Jesu Erhabenheit über den alten Bund </a:t>
            </a:r>
            <a:r>
              <a:rPr lang="de-DE" kern="0" dirty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glow rad="139700">
                    <a:schemeClr val="tx1">
                      <a:alpha val="40000"/>
                    </a:schemeClr>
                  </a:glow>
                </a:effectLst>
                <a:latin typeface="AR ESSENCE" panose="02000000000000000000" pitchFamily="2" charset="0"/>
                <a:ea typeface="Verdana" panose="020B0604030504040204" pitchFamily="34" charset="0"/>
              </a:rPr>
              <a:t>(8,1-13)</a:t>
            </a:r>
          </a:p>
          <a:p>
            <a:pPr marL="538163"/>
            <a:r>
              <a:rPr lang="de-DE" kern="0" dirty="0">
                <a:solidFill>
                  <a:schemeClr val="bg1"/>
                </a:solidFill>
                <a:effectLst>
                  <a:glow rad="139700">
                    <a:schemeClr val="tx1">
                      <a:alpha val="40000"/>
                    </a:schemeClr>
                  </a:glow>
                </a:effectLst>
                <a:latin typeface="AR ESSENCE" panose="02000000000000000000" pitchFamily="2" charset="0"/>
                <a:ea typeface="Verdana" panose="020B0604030504040204" pitchFamily="34" charset="0"/>
              </a:rPr>
              <a:t>Jesu Erhabenheit über das Heiligtum </a:t>
            </a:r>
            <a:r>
              <a:rPr lang="de-DE" kern="0" dirty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glow rad="139700">
                    <a:schemeClr val="tx1">
                      <a:alpha val="40000"/>
                    </a:schemeClr>
                  </a:glow>
                </a:effectLst>
                <a:latin typeface="AR ESSENCE" panose="02000000000000000000" pitchFamily="2" charset="0"/>
                <a:ea typeface="Verdana" panose="020B0604030504040204" pitchFamily="34" charset="0"/>
              </a:rPr>
              <a:t>(9,1-28)</a:t>
            </a:r>
          </a:p>
          <a:p>
            <a:pPr marL="538163"/>
            <a:r>
              <a:rPr lang="de-DE" kern="0" dirty="0">
                <a:solidFill>
                  <a:schemeClr val="bg1"/>
                </a:solidFill>
                <a:effectLst>
                  <a:glow rad="139700">
                    <a:schemeClr val="tx1">
                      <a:alpha val="40000"/>
                    </a:schemeClr>
                  </a:glow>
                </a:effectLst>
                <a:latin typeface="AR ESSENCE" panose="02000000000000000000" pitchFamily="2" charset="0"/>
                <a:ea typeface="Verdana" panose="020B0604030504040204" pitchFamily="34" charset="0"/>
              </a:rPr>
              <a:t>Jesu Erhabenheit über die Opfer </a:t>
            </a:r>
            <a:r>
              <a:rPr lang="de-DE" kern="0" dirty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glow rad="139700">
                    <a:schemeClr val="tx1">
                      <a:alpha val="40000"/>
                    </a:schemeClr>
                  </a:glow>
                </a:effectLst>
                <a:latin typeface="AR ESSENCE" panose="02000000000000000000" pitchFamily="2" charset="0"/>
                <a:ea typeface="Verdana" panose="020B0604030504040204" pitchFamily="34" charset="0"/>
              </a:rPr>
              <a:t>(10,1-18)</a:t>
            </a:r>
          </a:p>
        </p:txBody>
      </p:sp>
    </p:spTree>
    <p:extLst>
      <p:ext uri="{BB962C8B-B14F-4D97-AF65-F5344CB8AC3E}">
        <p14:creationId xmlns:p14="http://schemas.microsoft.com/office/powerpoint/2010/main" val="289029468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120DB9-01C2-7E09-D2CD-9086F29075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llipse 5">
            <a:extLst>
              <a:ext uri="{FF2B5EF4-FFF2-40B4-BE49-F238E27FC236}">
                <a16:creationId xmlns:a16="http://schemas.microsoft.com/office/drawing/2014/main" id="{F384DF40-4B04-7021-6997-71324750B5C5}"/>
              </a:ext>
            </a:extLst>
          </p:cNvPr>
          <p:cNvSpPr/>
          <p:nvPr/>
        </p:nvSpPr>
        <p:spPr>
          <a:xfrm>
            <a:off x="0" y="0"/>
            <a:ext cx="12204954" cy="6858000"/>
          </a:xfrm>
          <a:prstGeom prst="ellipse">
            <a:avLst/>
          </a:prstGeom>
          <a:solidFill>
            <a:schemeClr val="tx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4" name="Rectangle 5">
            <a:extLst>
              <a:ext uri="{FF2B5EF4-FFF2-40B4-BE49-F238E27FC236}">
                <a16:creationId xmlns:a16="http://schemas.microsoft.com/office/drawing/2014/main" id="{52B70AB0-78A1-575A-CECA-BFA8E87B62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6424613"/>
            <a:ext cx="11234928" cy="433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 sz="2400" dirty="0">
                <a:solidFill>
                  <a:srgbClr val="00B0F0"/>
                </a:solidFill>
                <a:latin typeface="AR ESSENCE" panose="02000000000000000000" pitchFamily="2" charset="0"/>
                <a:cs typeface="Arial" charset="0"/>
              </a:rPr>
              <a:t>Christi Priestertum nach Melchisedeks Weise ist überlegen</a:t>
            </a:r>
          </a:p>
        </p:txBody>
      </p:sp>
      <p:pic>
        <p:nvPicPr>
          <p:cNvPr id="13" name="Picture 4" descr="logo">
            <a:extLst>
              <a:ext uri="{FF2B5EF4-FFF2-40B4-BE49-F238E27FC236}">
                <a16:creationId xmlns:a16="http://schemas.microsoft.com/office/drawing/2014/main" id="{F592913A-F38E-1E95-7202-7E6DC3D7F1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996803" y="5656017"/>
            <a:ext cx="9525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5">
            <a:extLst>
              <a:ext uri="{FF2B5EF4-FFF2-40B4-BE49-F238E27FC236}">
                <a16:creationId xmlns:a16="http://schemas.microsoft.com/office/drawing/2014/main" id="{57206072-ADFA-F21F-9028-1B0EA47EB7E7}"/>
              </a:ext>
            </a:extLst>
          </p:cNvPr>
          <p:cNvSpPr txBox="1">
            <a:spLocks noChangeArrowheads="1"/>
          </p:cNvSpPr>
          <p:nvPr/>
        </p:nvSpPr>
        <p:spPr>
          <a:xfrm>
            <a:off x="457200" y="274638"/>
            <a:ext cx="8524875" cy="17145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de-DE" sz="54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AR ESSENCE" panose="02000000000000000000" pitchFamily="2" charset="0"/>
              </a:rPr>
              <a:t>1. Die Überlegenheit Melchisedeks beschrieben</a:t>
            </a:r>
          </a:p>
        </p:txBody>
      </p:sp>
      <p:sp>
        <p:nvSpPr>
          <p:cNvPr id="2" name="Rectangle 6">
            <a:extLst>
              <a:ext uri="{FF2B5EF4-FFF2-40B4-BE49-F238E27FC236}">
                <a16:creationId xmlns:a16="http://schemas.microsoft.com/office/drawing/2014/main" id="{88B8567A-D2F2-34EF-EF61-635AA2B2E1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916113"/>
            <a:ext cx="11234928" cy="4537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lvl="0" indent="0">
              <a:buNone/>
              <a:tabLst>
                <a:tab pos="719138" algn="l"/>
              </a:tabLst>
              <a:defRPr/>
            </a:pPr>
            <a:r>
              <a:rPr lang="de-DE" u="sng" kern="0" dirty="0">
                <a:solidFill>
                  <a:prstClr val="white"/>
                </a:solidFill>
                <a:effectLst>
                  <a:glow rad="139700">
                    <a:prstClr val="black">
                      <a:alpha val="40000"/>
                    </a:prstClr>
                  </a:glow>
                </a:effectLst>
                <a:latin typeface="AR ESSENCE" panose="02000000000000000000" pitchFamily="2" charset="0"/>
                <a:ea typeface="Verdana" panose="020B0604030504040204" pitchFamily="34" charset="0"/>
              </a:rPr>
              <a:t>a) Melchisedeks Priestertum ist universal</a:t>
            </a:r>
          </a:p>
          <a:p>
            <a:pPr marL="0" lvl="0" indent="0">
              <a:buNone/>
              <a:tabLst>
                <a:tab pos="719138" algn="l"/>
              </a:tabLst>
              <a:defRPr/>
            </a:pPr>
            <a:r>
              <a:rPr lang="de-DE" kern="0" dirty="0">
                <a:solidFill>
                  <a:prstClr val="white"/>
                </a:solidFill>
                <a:effectLst>
                  <a:glow rad="139700">
                    <a:prstClr val="black">
                      <a:alpha val="40000"/>
                    </a:prstClr>
                  </a:glow>
                </a:effectLst>
                <a:latin typeface="AR ESSENCE" panose="02000000000000000000" pitchFamily="2" charset="0"/>
                <a:ea typeface="Verdana" panose="020B0604030504040204" pitchFamily="34" charset="0"/>
              </a:rPr>
              <a:t>Er ist Priester Gottes, des Höchsten / Allerhöchsten</a:t>
            </a:r>
            <a:r>
              <a:rPr lang="de-DE" kern="0" dirty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glow rad="139700">
                    <a:prstClr val="black">
                      <a:alpha val="40000"/>
                    </a:prstClr>
                  </a:glow>
                </a:effectLst>
                <a:latin typeface="AR ESSENCE" panose="02000000000000000000" pitchFamily="2" charset="0"/>
                <a:ea typeface="Verdana" panose="020B0604030504040204" pitchFamily="34" charset="0"/>
              </a:rPr>
              <a:t> (1. Mose 14,18-20)</a:t>
            </a:r>
          </a:p>
          <a:p>
            <a:pPr marL="0" lvl="0" indent="0">
              <a:buNone/>
              <a:tabLst>
                <a:tab pos="719138" algn="l"/>
              </a:tabLst>
              <a:defRPr/>
            </a:pPr>
            <a:endParaRPr lang="de-DE" kern="0" dirty="0">
              <a:solidFill>
                <a:schemeClr val="accent4">
                  <a:lumMod val="60000"/>
                  <a:lumOff val="40000"/>
                </a:schemeClr>
              </a:solidFill>
              <a:effectLst>
                <a:glow rad="139700">
                  <a:prstClr val="black">
                    <a:alpha val="40000"/>
                  </a:prstClr>
                </a:glow>
              </a:effectLst>
              <a:latin typeface="AR ESSENCE" panose="02000000000000000000" pitchFamily="2" charset="0"/>
              <a:ea typeface="Verdana" panose="020B0604030504040204" pitchFamily="34" charset="0"/>
            </a:endParaRPr>
          </a:p>
          <a:p>
            <a:pPr marL="0" lvl="0" indent="0">
              <a:buNone/>
              <a:tabLst>
                <a:tab pos="719138" algn="l"/>
              </a:tabLst>
              <a:defRPr/>
            </a:pPr>
            <a:r>
              <a:rPr lang="de-DE" u="sng" kern="0" dirty="0">
                <a:solidFill>
                  <a:prstClr val="white"/>
                </a:solidFill>
                <a:effectLst>
                  <a:glow rad="139700">
                    <a:prstClr val="black">
                      <a:alpha val="40000"/>
                    </a:prstClr>
                  </a:glow>
                </a:effectLst>
                <a:latin typeface="AR ESSENCE" panose="02000000000000000000" pitchFamily="2" charset="0"/>
                <a:ea typeface="Verdana" panose="020B0604030504040204" pitchFamily="34" charset="0"/>
              </a:rPr>
              <a:t>b) Melchisedeks Priestertum ist königlich</a:t>
            </a:r>
          </a:p>
          <a:p>
            <a:pPr marL="0" lvl="0" indent="0">
              <a:buNone/>
              <a:tabLst>
                <a:tab pos="719138" algn="l"/>
              </a:tabLst>
              <a:defRPr/>
            </a:pPr>
            <a:r>
              <a:rPr lang="de-DE" kern="0" dirty="0">
                <a:solidFill>
                  <a:prstClr val="white"/>
                </a:solidFill>
                <a:effectLst>
                  <a:glow rad="139700">
                    <a:prstClr val="black">
                      <a:alpha val="40000"/>
                    </a:prstClr>
                  </a:glow>
                </a:effectLst>
                <a:latin typeface="AR ESSENCE" panose="02000000000000000000" pitchFamily="2" charset="0"/>
                <a:ea typeface="Verdana" panose="020B0604030504040204" pitchFamily="34" charset="0"/>
              </a:rPr>
              <a:t>Er ist König der Gerechtigkeit und des Friedens </a:t>
            </a:r>
            <a:r>
              <a:rPr lang="de-DE" kern="0" dirty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glow rad="139700">
                    <a:prstClr val="black">
                      <a:alpha val="40000"/>
                    </a:prstClr>
                  </a:glow>
                </a:effectLst>
                <a:latin typeface="AR ESSENCE" panose="02000000000000000000" pitchFamily="2" charset="0"/>
                <a:ea typeface="Verdana" panose="020B0604030504040204" pitchFamily="34" charset="0"/>
              </a:rPr>
              <a:t>(vgl. Jesaja 9,5-6; Jeremia 23,5)</a:t>
            </a:r>
            <a:endParaRPr lang="de-DE" kern="0" dirty="0">
              <a:solidFill>
                <a:schemeClr val="accent6">
                  <a:lumMod val="60000"/>
                  <a:lumOff val="40000"/>
                </a:schemeClr>
              </a:solidFill>
              <a:effectLst>
                <a:glow rad="139700">
                  <a:schemeClr val="tx1">
                    <a:alpha val="40000"/>
                  </a:schemeClr>
                </a:glow>
              </a:effectLst>
              <a:latin typeface="AR ESSENCE" panose="02000000000000000000" pitchFamily="2" charset="0"/>
              <a:ea typeface="Verdana" panose="020B0604030504040204" pitchFamily="34" charset="0"/>
              <a:cs typeface="Verdana" panose="020B0604030504040204" pitchFamily="34" charset="0"/>
              <a:sym typeface="Wingdings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100715311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8C58ED-C79D-D10E-ECC2-4822FFFC90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llipse 5">
            <a:extLst>
              <a:ext uri="{FF2B5EF4-FFF2-40B4-BE49-F238E27FC236}">
                <a16:creationId xmlns:a16="http://schemas.microsoft.com/office/drawing/2014/main" id="{1BDA7450-7EC6-6551-105F-784D7E7299B9}"/>
              </a:ext>
            </a:extLst>
          </p:cNvPr>
          <p:cNvSpPr/>
          <p:nvPr/>
        </p:nvSpPr>
        <p:spPr>
          <a:xfrm>
            <a:off x="0" y="0"/>
            <a:ext cx="12204954" cy="6858000"/>
          </a:xfrm>
          <a:prstGeom prst="ellipse">
            <a:avLst/>
          </a:prstGeom>
          <a:solidFill>
            <a:schemeClr val="tx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4" name="Rectangle 5">
            <a:extLst>
              <a:ext uri="{FF2B5EF4-FFF2-40B4-BE49-F238E27FC236}">
                <a16:creationId xmlns:a16="http://schemas.microsoft.com/office/drawing/2014/main" id="{BDD4B81C-3479-5D15-2F5C-A9226508D5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6424613"/>
            <a:ext cx="11234928" cy="433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 sz="2400" dirty="0">
                <a:solidFill>
                  <a:srgbClr val="00B0F0"/>
                </a:solidFill>
                <a:latin typeface="AR ESSENCE" panose="02000000000000000000" pitchFamily="2" charset="0"/>
                <a:cs typeface="Arial" charset="0"/>
              </a:rPr>
              <a:t>Christi Priestertum nach Melchisedeks Weise ist überlegen</a:t>
            </a:r>
          </a:p>
        </p:txBody>
      </p:sp>
      <p:pic>
        <p:nvPicPr>
          <p:cNvPr id="13" name="Picture 4" descr="logo">
            <a:extLst>
              <a:ext uri="{FF2B5EF4-FFF2-40B4-BE49-F238E27FC236}">
                <a16:creationId xmlns:a16="http://schemas.microsoft.com/office/drawing/2014/main" id="{6B8362A2-00A3-D6B7-F515-B129479AC3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996803" y="5656017"/>
            <a:ext cx="9525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5">
            <a:extLst>
              <a:ext uri="{FF2B5EF4-FFF2-40B4-BE49-F238E27FC236}">
                <a16:creationId xmlns:a16="http://schemas.microsoft.com/office/drawing/2014/main" id="{9D3BD83E-CFB1-B925-6FBF-53DDF2A3C9FC}"/>
              </a:ext>
            </a:extLst>
          </p:cNvPr>
          <p:cNvSpPr txBox="1">
            <a:spLocks noChangeArrowheads="1"/>
          </p:cNvSpPr>
          <p:nvPr/>
        </p:nvSpPr>
        <p:spPr>
          <a:xfrm>
            <a:off x="457200" y="274638"/>
            <a:ext cx="8524875" cy="17145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de-DE" sz="54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AR ESSENCE" panose="02000000000000000000" pitchFamily="2" charset="0"/>
              </a:rPr>
              <a:t>1. Die Überlegenheit Melchisedeks beschrieben</a:t>
            </a:r>
          </a:p>
        </p:txBody>
      </p:sp>
      <p:sp>
        <p:nvSpPr>
          <p:cNvPr id="2" name="Rectangle 6">
            <a:extLst>
              <a:ext uri="{FF2B5EF4-FFF2-40B4-BE49-F238E27FC236}">
                <a16:creationId xmlns:a16="http://schemas.microsoft.com/office/drawing/2014/main" id="{F7ED8055-F0A9-0E6B-52B9-E68C1308FE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916113"/>
            <a:ext cx="11234928" cy="4537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lvl="0" indent="0">
              <a:buNone/>
              <a:tabLst>
                <a:tab pos="719138" algn="l"/>
              </a:tabLst>
              <a:defRPr/>
            </a:pPr>
            <a:r>
              <a:rPr lang="de-DE" u="sng" kern="0" dirty="0">
                <a:solidFill>
                  <a:prstClr val="white"/>
                </a:solidFill>
                <a:effectLst>
                  <a:glow rad="139700">
                    <a:prstClr val="black">
                      <a:alpha val="40000"/>
                    </a:prstClr>
                  </a:glow>
                </a:effectLst>
                <a:latin typeface="AR ESSENCE" panose="02000000000000000000" pitchFamily="2" charset="0"/>
                <a:ea typeface="Verdana" panose="020B0604030504040204" pitchFamily="34" charset="0"/>
              </a:rPr>
              <a:t>c) Melchisedeks Priestertum ist gerecht und friedvoll</a:t>
            </a:r>
          </a:p>
          <a:p>
            <a:pPr marL="0" indent="0">
              <a:buNone/>
              <a:tabLst>
                <a:tab pos="719138" algn="l"/>
              </a:tabLst>
              <a:defRPr/>
            </a:pPr>
            <a:r>
              <a:rPr lang="de-DE" kern="0" dirty="0">
                <a:solidFill>
                  <a:prstClr val="white"/>
                </a:solidFill>
                <a:effectLst>
                  <a:glow rad="139700">
                    <a:prstClr val="black">
                      <a:alpha val="40000"/>
                    </a:prstClr>
                  </a:glow>
                </a:effectLst>
                <a:latin typeface="AR ESSENCE" panose="02000000000000000000" pitchFamily="2" charset="0"/>
                <a:ea typeface="Verdana" panose="020B0604030504040204" pitchFamily="34" charset="0"/>
              </a:rPr>
              <a:t>Er ist König der Gerechtigkeit und des Friedens </a:t>
            </a:r>
            <a:r>
              <a:rPr lang="de-DE" kern="0" dirty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glow rad="139700">
                    <a:prstClr val="black">
                      <a:alpha val="40000"/>
                    </a:prstClr>
                  </a:glow>
                </a:effectLst>
                <a:latin typeface="AR ESSENCE" panose="02000000000000000000" pitchFamily="2" charset="0"/>
                <a:ea typeface="Verdana" panose="020B0604030504040204" pitchFamily="34" charset="0"/>
              </a:rPr>
              <a:t>(vgl. Jesaja 9,5-6; Jeremia 23,5; Psalm 85,11)</a:t>
            </a:r>
          </a:p>
          <a:p>
            <a:pPr marL="0" lvl="0" indent="0">
              <a:buNone/>
              <a:tabLst>
                <a:tab pos="719138" algn="l"/>
              </a:tabLst>
              <a:defRPr/>
            </a:pPr>
            <a:endParaRPr lang="de-DE" kern="0" dirty="0">
              <a:solidFill>
                <a:schemeClr val="accent4">
                  <a:lumMod val="60000"/>
                  <a:lumOff val="40000"/>
                </a:schemeClr>
              </a:solidFill>
              <a:effectLst>
                <a:glow rad="139700">
                  <a:prstClr val="black">
                    <a:alpha val="40000"/>
                  </a:prstClr>
                </a:glow>
              </a:effectLst>
              <a:latin typeface="AR ESSENCE" panose="02000000000000000000" pitchFamily="2" charset="0"/>
              <a:ea typeface="Verdana" panose="020B0604030504040204" pitchFamily="34" charset="0"/>
            </a:endParaRPr>
          </a:p>
          <a:p>
            <a:pPr marL="0" lvl="0" indent="0">
              <a:buNone/>
              <a:tabLst>
                <a:tab pos="719138" algn="l"/>
              </a:tabLst>
              <a:defRPr/>
            </a:pPr>
            <a:r>
              <a:rPr lang="de-DE" u="sng" kern="0" dirty="0">
                <a:solidFill>
                  <a:prstClr val="white"/>
                </a:solidFill>
                <a:effectLst>
                  <a:glow rad="139700">
                    <a:prstClr val="black">
                      <a:alpha val="40000"/>
                    </a:prstClr>
                  </a:glow>
                </a:effectLst>
                <a:latin typeface="AR ESSENCE" panose="02000000000000000000" pitchFamily="2" charset="0"/>
                <a:ea typeface="Verdana" panose="020B0604030504040204" pitchFamily="34" charset="0"/>
              </a:rPr>
              <a:t>d) Melchisedeks Priestertum ist direkt</a:t>
            </a:r>
          </a:p>
          <a:p>
            <a:pPr marL="0" lvl="0" indent="0">
              <a:buNone/>
              <a:tabLst>
                <a:tab pos="719138" algn="l"/>
              </a:tabLst>
              <a:defRPr/>
            </a:pPr>
            <a:r>
              <a:rPr lang="de-DE" kern="0" dirty="0">
                <a:solidFill>
                  <a:prstClr val="white"/>
                </a:solidFill>
                <a:effectLst>
                  <a:glow rad="139700">
                    <a:prstClr val="black">
                      <a:alpha val="40000"/>
                    </a:prstClr>
                  </a:glow>
                </a:effectLst>
                <a:latin typeface="AR ESSENCE" panose="02000000000000000000" pitchFamily="2" charset="0"/>
                <a:ea typeface="Verdana" panose="020B0604030504040204" pitchFamily="34" charset="0"/>
              </a:rPr>
              <a:t>Er taucht ohne Abstammung auf </a:t>
            </a:r>
            <a:r>
              <a:rPr lang="de-DE" kern="0" dirty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glow rad="139700">
                    <a:prstClr val="black">
                      <a:alpha val="40000"/>
                    </a:prstClr>
                  </a:glow>
                </a:effectLst>
                <a:latin typeface="AR ESSENCE" panose="02000000000000000000" pitchFamily="2" charset="0"/>
                <a:ea typeface="Verdana" panose="020B0604030504040204" pitchFamily="34" charset="0"/>
              </a:rPr>
              <a:t>(vgl. Nehemia 7,61-64) </a:t>
            </a:r>
            <a:r>
              <a:rPr lang="de-DE" kern="0" dirty="0">
                <a:solidFill>
                  <a:prstClr val="white"/>
                </a:solidFill>
                <a:effectLst>
                  <a:glow rad="139700">
                    <a:prstClr val="black">
                      <a:alpha val="40000"/>
                    </a:prstClr>
                  </a:glow>
                </a:effectLst>
                <a:latin typeface="AR ESSENCE" panose="02000000000000000000" pitchFamily="2" charset="0"/>
                <a:ea typeface="Verdana" panose="020B0604030504040204" pitchFamily="34" charset="0"/>
              </a:rPr>
              <a:t>und gleicht dem Sohn Gottes</a:t>
            </a:r>
            <a:endParaRPr lang="de-DE" kern="0" dirty="0">
              <a:solidFill>
                <a:schemeClr val="accent6">
                  <a:lumMod val="60000"/>
                  <a:lumOff val="40000"/>
                </a:schemeClr>
              </a:solidFill>
              <a:effectLst>
                <a:glow rad="139700">
                  <a:schemeClr val="tx1">
                    <a:alpha val="40000"/>
                  </a:schemeClr>
                </a:glow>
              </a:effectLst>
              <a:latin typeface="AR ESSENCE" panose="02000000000000000000" pitchFamily="2" charset="0"/>
              <a:ea typeface="Verdana" panose="020B0604030504040204" pitchFamily="34" charset="0"/>
              <a:cs typeface="Verdana" panose="020B0604030504040204" pitchFamily="34" charset="0"/>
              <a:sym typeface="Wingdings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263678667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EC4F97-30A1-72EF-0A61-7DFDA39AD8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llipse 5">
            <a:extLst>
              <a:ext uri="{FF2B5EF4-FFF2-40B4-BE49-F238E27FC236}">
                <a16:creationId xmlns:a16="http://schemas.microsoft.com/office/drawing/2014/main" id="{7A7FAE80-1196-3F10-5AEF-C21247ECECE1}"/>
              </a:ext>
            </a:extLst>
          </p:cNvPr>
          <p:cNvSpPr/>
          <p:nvPr/>
        </p:nvSpPr>
        <p:spPr>
          <a:xfrm>
            <a:off x="0" y="0"/>
            <a:ext cx="12204954" cy="6858000"/>
          </a:xfrm>
          <a:prstGeom prst="ellipse">
            <a:avLst/>
          </a:prstGeom>
          <a:solidFill>
            <a:schemeClr val="tx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4" name="Rectangle 5">
            <a:extLst>
              <a:ext uri="{FF2B5EF4-FFF2-40B4-BE49-F238E27FC236}">
                <a16:creationId xmlns:a16="http://schemas.microsoft.com/office/drawing/2014/main" id="{433B2580-C89F-A61A-0968-07C9111712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6424613"/>
            <a:ext cx="11234928" cy="433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 sz="2400" dirty="0">
                <a:solidFill>
                  <a:srgbClr val="00B0F0"/>
                </a:solidFill>
                <a:latin typeface="AR ESSENCE" panose="02000000000000000000" pitchFamily="2" charset="0"/>
                <a:cs typeface="Arial" charset="0"/>
              </a:rPr>
              <a:t>Christi Priestertum nach Melchisedeks Weise ist überlegen</a:t>
            </a:r>
          </a:p>
        </p:txBody>
      </p:sp>
      <p:pic>
        <p:nvPicPr>
          <p:cNvPr id="13" name="Picture 4" descr="logo">
            <a:extLst>
              <a:ext uri="{FF2B5EF4-FFF2-40B4-BE49-F238E27FC236}">
                <a16:creationId xmlns:a16="http://schemas.microsoft.com/office/drawing/2014/main" id="{C6896077-D763-7134-1E27-B3FFAE7A8B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996803" y="5656017"/>
            <a:ext cx="9525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5">
            <a:extLst>
              <a:ext uri="{FF2B5EF4-FFF2-40B4-BE49-F238E27FC236}">
                <a16:creationId xmlns:a16="http://schemas.microsoft.com/office/drawing/2014/main" id="{8C3264A0-6F8C-1FFF-EF0C-F840C8DD8A10}"/>
              </a:ext>
            </a:extLst>
          </p:cNvPr>
          <p:cNvSpPr txBox="1">
            <a:spLocks noChangeArrowheads="1"/>
          </p:cNvSpPr>
          <p:nvPr/>
        </p:nvSpPr>
        <p:spPr>
          <a:xfrm>
            <a:off x="457200" y="274638"/>
            <a:ext cx="8524875" cy="17145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de-DE" sz="54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AR ESSENCE" panose="02000000000000000000" pitchFamily="2" charset="0"/>
              </a:rPr>
              <a:t>1. Die Überlegenheit Melchisedeks beschrieben</a:t>
            </a:r>
          </a:p>
        </p:txBody>
      </p:sp>
      <p:sp>
        <p:nvSpPr>
          <p:cNvPr id="2" name="Rectangle 6">
            <a:extLst>
              <a:ext uri="{FF2B5EF4-FFF2-40B4-BE49-F238E27FC236}">
                <a16:creationId xmlns:a16="http://schemas.microsoft.com/office/drawing/2014/main" id="{1ACB799D-5F8B-9179-906C-0A2936C92A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916113"/>
            <a:ext cx="11234928" cy="4537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lvl="0" indent="0">
              <a:buNone/>
              <a:tabLst>
                <a:tab pos="719138" algn="l"/>
              </a:tabLst>
              <a:defRPr/>
            </a:pPr>
            <a:r>
              <a:rPr lang="de-DE" u="sng" kern="0" dirty="0">
                <a:solidFill>
                  <a:prstClr val="white"/>
                </a:solidFill>
                <a:effectLst>
                  <a:glow rad="139700">
                    <a:prstClr val="black">
                      <a:alpha val="40000"/>
                    </a:prstClr>
                  </a:glow>
                </a:effectLst>
                <a:latin typeface="AR ESSENCE" panose="02000000000000000000" pitchFamily="2" charset="0"/>
                <a:ea typeface="Verdana" panose="020B0604030504040204" pitchFamily="34" charset="0"/>
              </a:rPr>
              <a:t>e) Melchisedeks Priestertum ist ewig</a:t>
            </a:r>
          </a:p>
          <a:p>
            <a:pPr marL="0" indent="0">
              <a:buNone/>
              <a:tabLst>
                <a:tab pos="719138" algn="l"/>
              </a:tabLst>
              <a:defRPr/>
            </a:pPr>
            <a:r>
              <a:rPr lang="de-DE" kern="0" dirty="0">
                <a:solidFill>
                  <a:prstClr val="white"/>
                </a:solidFill>
                <a:effectLst>
                  <a:glow rad="139700">
                    <a:prstClr val="black">
                      <a:alpha val="40000"/>
                    </a:prstClr>
                  </a:glow>
                </a:effectLst>
                <a:latin typeface="AR ESSENCE" panose="02000000000000000000" pitchFamily="2" charset="0"/>
                <a:ea typeface="Verdana" panose="020B0604030504040204" pitchFamily="34" charset="0"/>
              </a:rPr>
              <a:t>Er hat keinen Anfang und kein Ende und bleibt Priester für immer </a:t>
            </a:r>
            <a:r>
              <a:rPr lang="de-DE" kern="0" dirty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glow rad="139700">
                    <a:prstClr val="black">
                      <a:alpha val="40000"/>
                    </a:prstClr>
                  </a:glow>
                </a:effectLst>
                <a:latin typeface="AR ESSENCE" panose="02000000000000000000" pitchFamily="2" charset="0"/>
                <a:ea typeface="Verdana" panose="020B0604030504040204" pitchFamily="34" charset="0"/>
              </a:rPr>
              <a:t>(vgl. 10,12-14; Offenbarung 1,17-18; 22,13)</a:t>
            </a:r>
          </a:p>
          <a:p>
            <a:pPr marL="0" indent="0">
              <a:buNone/>
              <a:tabLst>
                <a:tab pos="719138" algn="l"/>
              </a:tabLst>
              <a:defRPr/>
            </a:pPr>
            <a:endParaRPr lang="de-DE" kern="0" dirty="0">
              <a:solidFill>
                <a:schemeClr val="accent4">
                  <a:lumMod val="60000"/>
                  <a:lumOff val="40000"/>
                </a:schemeClr>
              </a:solidFill>
              <a:effectLst>
                <a:glow rad="139700">
                  <a:prstClr val="black">
                    <a:alpha val="40000"/>
                  </a:prstClr>
                </a:glow>
              </a:effectLst>
              <a:latin typeface="AR ESSENCE" panose="02000000000000000000" pitchFamily="2" charset="0"/>
              <a:ea typeface="Verdana" panose="020B0604030504040204" pitchFamily="34" charset="0"/>
            </a:endParaRPr>
          </a:p>
          <a:p>
            <a:pPr marL="0" indent="0">
              <a:buNone/>
              <a:tabLst>
                <a:tab pos="719138" algn="l"/>
              </a:tabLst>
              <a:defRPr/>
            </a:pPr>
            <a:r>
              <a:rPr lang="de-DE" kern="0" dirty="0">
                <a:solidFill>
                  <a:prstClr val="white"/>
                </a:solidFill>
                <a:effectLst>
                  <a:glow rad="139700">
                    <a:prstClr val="black">
                      <a:alpha val="40000"/>
                    </a:prstClr>
                  </a:glow>
                </a:effectLst>
                <a:latin typeface="AR ESSENCE" panose="02000000000000000000" pitchFamily="2" charset="0"/>
                <a:ea typeface="Verdana" panose="020B0604030504040204" pitchFamily="34" charset="0"/>
              </a:rPr>
              <a:t>Melchisedek ist ein Typus / Vorschatten für Christus </a:t>
            </a:r>
            <a:r>
              <a:rPr lang="de-DE" kern="0" dirty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glow rad="139700">
                    <a:prstClr val="black">
                      <a:alpha val="40000"/>
                    </a:prstClr>
                  </a:glow>
                </a:effectLst>
                <a:latin typeface="AR ESSENCE" panose="02000000000000000000" pitchFamily="2" charset="0"/>
                <a:ea typeface="Verdana" panose="020B0604030504040204" pitchFamily="34" charset="0"/>
              </a:rPr>
              <a:t>(5,6.10; 6,20;7,17; vgl. 9,10)</a:t>
            </a:r>
          </a:p>
          <a:p>
            <a:pPr marL="0" indent="0">
              <a:buNone/>
              <a:tabLst>
                <a:tab pos="719138" algn="l"/>
              </a:tabLst>
              <a:defRPr/>
            </a:pPr>
            <a:r>
              <a:rPr lang="de-DE" kern="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glow rad="139700">
                    <a:schemeClr val="tx1">
                      <a:alpha val="40000"/>
                    </a:schemeClr>
                  </a:glow>
                </a:effectLst>
                <a:latin typeface="AR ESSENCE" panose="02000000000000000000" pitchFamily="2" charset="0"/>
                <a:ea typeface="Verdana" panose="020B0604030504040204" pitchFamily="34" charset="0"/>
                <a:cs typeface="Verdana" panose="020B0604030504040204" pitchFamily="34" charset="0"/>
                <a:sym typeface="Wingdings" pitchFamily="2" charset="2"/>
              </a:rPr>
              <a:t> Christus ist größer, darum bleibe ihm treu!</a:t>
            </a:r>
            <a:endParaRPr lang="de-DE" kern="0" dirty="0">
              <a:solidFill>
                <a:schemeClr val="accent4">
                  <a:lumMod val="60000"/>
                  <a:lumOff val="40000"/>
                </a:schemeClr>
              </a:solidFill>
              <a:effectLst>
                <a:glow rad="139700">
                  <a:prstClr val="black">
                    <a:alpha val="40000"/>
                  </a:prstClr>
                </a:glow>
              </a:effectLst>
              <a:latin typeface="AR ESSENCE" panose="02000000000000000000" pitchFamily="2" charset="0"/>
              <a:ea typeface="Verdana" panose="020B0604030504040204" pitchFamily="34" charset="0"/>
            </a:endParaRPr>
          </a:p>
          <a:p>
            <a:pPr marL="0" indent="0">
              <a:buNone/>
              <a:tabLst>
                <a:tab pos="719138" algn="l"/>
              </a:tabLst>
              <a:defRPr/>
            </a:pPr>
            <a:endParaRPr lang="de-DE" kern="0" dirty="0">
              <a:solidFill>
                <a:schemeClr val="accent4">
                  <a:lumMod val="60000"/>
                  <a:lumOff val="40000"/>
                </a:schemeClr>
              </a:solidFill>
              <a:effectLst>
                <a:glow rad="139700">
                  <a:prstClr val="black">
                    <a:alpha val="40000"/>
                  </a:prstClr>
                </a:glow>
              </a:effectLst>
              <a:latin typeface="AR ESSENCE" panose="02000000000000000000" pitchFamily="2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55212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0DB7DD-B8F2-8A8E-7B13-56E9AF79D8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llipse 5">
            <a:extLst>
              <a:ext uri="{FF2B5EF4-FFF2-40B4-BE49-F238E27FC236}">
                <a16:creationId xmlns:a16="http://schemas.microsoft.com/office/drawing/2014/main" id="{A9633A09-5177-7E32-C5B6-A399765770E8}"/>
              </a:ext>
            </a:extLst>
          </p:cNvPr>
          <p:cNvSpPr/>
          <p:nvPr/>
        </p:nvSpPr>
        <p:spPr>
          <a:xfrm>
            <a:off x="0" y="0"/>
            <a:ext cx="12204954" cy="6858000"/>
          </a:xfrm>
          <a:prstGeom prst="ellipse">
            <a:avLst/>
          </a:prstGeom>
          <a:solidFill>
            <a:schemeClr val="tx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4" name="Rectangle 5">
            <a:extLst>
              <a:ext uri="{FF2B5EF4-FFF2-40B4-BE49-F238E27FC236}">
                <a16:creationId xmlns:a16="http://schemas.microsoft.com/office/drawing/2014/main" id="{D1B8756B-6769-D046-350B-BC27213431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6424613"/>
            <a:ext cx="11234928" cy="433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 sz="2400" dirty="0">
                <a:solidFill>
                  <a:srgbClr val="00B0F0"/>
                </a:solidFill>
                <a:latin typeface="AR ESSENCE" panose="02000000000000000000" pitchFamily="2" charset="0"/>
                <a:cs typeface="Arial" charset="0"/>
              </a:rPr>
              <a:t>Christi Priestertum nach Melchisedeks Weise ist überlegen</a:t>
            </a:r>
          </a:p>
        </p:txBody>
      </p:sp>
      <p:pic>
        <p:nvPicPr>
          <p:cNvPr id="13" name="Picture 4" descr="logo">
            <a:extLst>
              <a:ext uri="{FF2B5EF4-FFF2-40B4-BE49-F238E27FC236}">
                <a16:creationId xmlns:a16="http://schemas.microsoft.com/office/drawing/2014/main" id="{45657761-8C54-DFE5-3597-E8E333B666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996803" y="5656017"/>
            <a:ext cx="9525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5">
            <a:extLst>
              <a:ext uri="{FF2B5EF4-FFF2-40B4-BE49-F238E27FC236}">
                <a16:creationId xmlns:a16="http://schemas.microsoft.com/office/drawing/2014/main" id="{FA16FD7B-9578-D145-5E4F-0697C55FBF3F}"/>
              </a:ext>
            </a:extLst>
          </p:cNvPr>
          <p:cNvSpPr txBox="1">
            <a:spLocks noChangeArrowheads="1"/>
          </p:cNvSpPr>
          <p:nvPr/>
        </p:nvSpPr>
        <p:spPr>
          <a:xfrm>
            <a:off x="457200" y="274638"/>
            <a:ext cx="8524875" cy="17145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de-DE" sz="54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AR ESSENCE" panose="02000000000000000000" pitchFamily="2" charset="0"/>
              </a:rPr>
              <a:t>2. Die Überlegenheit Melchisedeks bewiesen</a:t>
            </a:r>
          </a:p>
        </p:txBody>
      </p:sp>
      <p:sp>
        <p:nvSpPr>
          <p:cNvPr id="2" name="Rectangle 6">
            <a:extLst>
              <a:ext uri="{FF2B5EF4-FFF2-40B4-BE49-F238E27FC236}">
                <a16:creationId xmlns:a16="http://schemas.microsoft.com/office/drawing/2014/main" id="{DA055A20-E50D-4BB2-A098-1016FC5B39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916113"/>
            <a:ext cx="11234928" cy="4537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>
              <a:buNone/>
              <a:tabLst>
                <a:tab pos="719138" algn="l"/>
              </a:tabLst>
              <a:defRPr/>
            </a:pPr>
            <a:r>
              <a:rPr lang="de-DE" kern="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glow rad="139700">
                    <a:schemeClr val="tx1">
                      <a:alpha val="40000"/>
                    </a:schemeClr>
                  </a:glow>
                </a:effectLst>
                <a:latin typeface="AR ESSENCE" panose="02000000000000000000" pitchFamily="2" charset="0"/>
                <a:ea typeface="Verdana" panose="020B0604030504040204" pitchFamily="34" charset="0"/>
                <a:cs typeface="Verdana" panose="020B0604030504040204" pitchFamily="34" charset="0"/>
                <a:sym typeface="Wingdings" pitchFamily="2" charset="2"/>
              </a:rPr>
              <a:t> Schau auf die Größe Melchisedeks!</a:t>
            </a:r>
            <a:endParaRPr lang="de-DE" kern="0" dirty="0">
              <a:solidFill>
                <a:schemeClr val="accent4">
                  <a:lumMod val="60000"/>
                  <a:lumOff val="40000"/>
                </a:schemeClr>
              </a:solidFill>
              <a:effectLst>
                <a:glow rad="139700">
                  <a:prstClr val="black">
                    <a:alpha val="40000"/>
                  </a:prstClr>
                </a:glow>
              </a:effectLst>
              <a:latin typeface="AR ESSENCE" panose="02000000000000000000" pitchFamily="2" charset="0"/>
              <a:ea typeface="Verdana" panose="020B0604030504040204" pitchFamily="34" charset="0"/>
            </a:endParaRPr>
          </a:p>
          <a:p>
            <a:pPr marL="0" lvl="0" indent="0">
              <a:buNone/>
              <a:tabLst>
                <a:tab pos="719138" algn="l"/>
              </a:tabLst>
              <a:defRPr/>
            </a:pPr>
            <a:endParaRPr lang="de-DE" u="sng" kern="0" dirty="0">
              <a:solidFill>
                <a:prstClr val="white"/>
              </a:solidFill>
              <a:effectLst>
                <a:glow rad="139700">
                  <a:prstClr val="black">
                    <a:alpha val="40000"/>
                  </a:prstClr>
                </a:glow>
              </a:effectLst>
              <a:latin typeface="AR ESSENCE" panose="02000000000000000000" pitchFamily="2" charset="0"/>
              <a:ea typeface="Verdana" panose="020B0604030504040204" pitchFamily="34" charset="0"/>
            </a:endParaRPr>
          </a:p>
          <a:p>
            <a:pPr marL="0" lvl="0" indent="0">
              <a:buNone/>
              <a:tabLst>
                <a:tab pos="719138" algn="l"/>
              </a:tabLst>
              <a:defRPr/>
            </a:pPr>
            <a:r>
              <a:rPr lang="de-DE" u="sng" kern="0" dirty="0">
                <a:solidFill>
                  <a:prstClr val="white"/>
                </a:solidFill>
                <a:effectLst>
                  <a:glow rad="139700">
                    <a:prstClr val="black">
                      <a:alpha val="40000"/>
                    </a:prstClr>
                  </a:glow>
                </a:effectLst>
                <a:latin typeface="AR ESSENCE" panose="02000000000000000000" pitchFamily="2" charset="0"/>
                <a:ea typeface="Verdana" panose="020B0604030504040204" pitchFamily="34" charset="0"/>
              </a:rPr>
              <a:t>a) Melchisedek nimmt den Zehnten an</a:t>
            </a:r>
          </a:p>
          <a:p>
            <a:pPr marL="0" lvl="0" indent="0">
              <a:buNone/>
              <a:tabLst>
                <a:tab pos="719138" algn="l"/>
              </a:tabLst>
              <a:defRPr/>
            </a:pPr>
            <a:r>
              <a:rPr lang="de-DE" kern="0" dirty="0">
                <a:solidFill>
                  <a:prstClr val="white"/>
                </a:solidFill>
                <a:effectLst>
                  <a:glow rad="139700">
                    <a:prstClr val="black">
                      <a:alpha val="40000"/>
                    </a:prstClr>
                  </a:glow>
                </a:effectLst>
                <a:latin typeface="AR ESSENCE" panose="02000000000000000000" pitchFamily="2" charset="0"/>
                <a:ea typeface="Verdana" panose="020B0604030504040204" pitchFamily="34" charset="0"/>
              </a:rPr>
              <a:t>Abraham (und durch ihn Levi) gibt den Zehnten und zeigt: Melchisedek ist größer / besser / erhabener</a:t>
            </a:r>
            <a:r>
              <a:rPr lang="de-DE" kern="0" dirty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glow rad="139700">
                    <a:prstClr val="black">
                      <a:alpha val="40000"/>
                    </a:prstClr>
                  </a:glow>
                </a:effectLst>
                <a:latin typeface="AR ESSENCE" panose="02000000000000000000" pitchFamily="2" charset="0"/>
                <a:ea typeface="Verdana" panose="020B0604030504040204" pitchFamily="34" charset="0"/>
              </a:rPr>
              <a:t> (vgl. 1. Mose 25,23; </a:t>
            </a:r>
            <a:r>
              <a:rPr lang="pl-PL" kern="0" dirty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glow rad="139700">
                    <a:prstClr val="black">
                      <a:alpha val="40000"/>
                    </a:prstClr>
                  </a:glow>
                </a:effectLst>
                <a:latin typeface="AR ESSENCE" panose="02000000000000000000" pitchFamily="2" charset="0"/>
                <a:ea typeface="Verdana" panose="020B0604030504040204" pitchFamily="34" charset="0"/>
              </a:rPr>
              <a:t>4. Mose 18,20-30</a:t>
            </a:r>
            <a:r>
              <a:rPr lang="de-DE" kern="0" dirty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glow rad="139700">
                    <a:prstClr val="black">
                      <a:alpha val="40000"/>
                    </a:prstClr>
                  </a:glow>
                </a:effectLst>
                <a:latin typeface="AR ESSENCE" panose="02000000000000000000" pitchFamily="2" charset="0"/>
                <a:ea typeface="Verdana" panose="020B0604030504040204" pitchFamily="34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94668949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24225F-C98B-543D-A91A-455CEE7D4A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llipse 5">
            <a:extLst>
              <a:ext uri="{FF2B5EF4-FFF2-40B4-BE49-F238E27FC236}">
                <a16:creationId xmlns:a16="http://schemas.microsoft.com/office/drawing/2014/main" id="{30B783EE-62F8-AA10-BC11-BAEC9B766B5A}"/>
              </a:ext>
            </a:extLst>
          </p:cNvPr>
          <p:cNvSpPr/>
          <p:nvPr/>
        </p:nvSpPr>
        <p:spPr>
          <a:xfrm>
            <a:off x="0" y="0"/>
            <a:ext cx="12204954" cy="6858000"/>
          </a:xfrm>
          <a:prstGeom prst="ellipse">
            <a:avLst/>
          </a:prstGeom>
          <a:solidFill>
            <a:schemeClr val="tx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4" name="Rectangle 5">
            <a:extLst>
              <a:ext uri="{FF2B5EF4-FFF2-40B4-BE49-F238E27FC236}">
                <a16:creationId xmlns:a16="http://schemas.microsoft.com/office/drawing/2014/main" id="{E3281957-DB92-C14E-565F-2F69D4E345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6424613"/>
            <a:ext cx="11234928" cy="433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 sz="2400" dirty="0">
                <a:solidFill>
                  <a:srgbClr val="00B0F0"/>
                </a:solidFill>
                <a:latin typeface="AR ESSENCE" panose="02000000000000000000" pitchFamily="2" charset="0"/>
                <a:cs typeface="Arial" charset="0"/>
              </a:rPr>
              <a:t>Christi Priestertum nach Melchisedeks Weise ist überlegen</a:t>
            </a:r>
          </a:p>
        </p:txBody>
      </p:sp>
      <p:pic>
        <p:nvPicPr>
          <p:cNvPr id="13" name="Picture 4" descr="logo">
            <a:extLst>
              <a:ext uri="{FF2B5EF4-FFF2-40B4-BE49-F238E27FC236}">
                <a16:creationId xmlns:a16="http://schemas.microsoft.com/office/drawing/2014/main" id="{7F07E852-9F38-B713-606A-8B1D74E8E2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996803" y="5656017"/>
            <a:ext cx="9525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5">
            <a:extLst>
              <a:ext uri="{FF2B5EF4-FFF2-40B4-BE49-F238E27FC236}">
                <a16:creationId xmlns:a16="http://schemas.microsoft.com/office/drawing/2014/main" id="{441DF98B-944F-64D5-E3C4-8A59F00B33ED}"/>
              </a:ext>
            </a:extLst>
          </p:cNvPr>
          <p:cNvSpPr txBox="1">
            <a:spLocks noChangeArrowheads="1"/>
          </p:cNvSpPr>
          <p:nvPr/>
        </p:nvSpPr>
        <p:spPr>
          <a:xfrm>
            <a:off x="457200" y="274638"/>
            <a:ext cx="8524875" cy="17145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de-DE" sz="54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AR ESSENCE" panose="02000000000000000000" pitchFamily="2" charset="0"/>
              </a:rPr>
              <a:t>2. Die Überlegenheit Melchisedeks bewiesen</a:t>
            </a:r>
          </a:p>
        </p:txBody>
      </p:sp>
      <p:sp>
        <p:nvSpPr>
          <p:cNvPr id="2" name="Rectangle 6">
            <a:extLst>
              <a:ext uri="{FF2B5EF4-FFF2-40B4-BE49-F238E27FC236}">
                <a16:creationId xmlns:a16="http://schemas.microsoft.com/office/drawing/2014/main" id="{2FCD8DFD-A2A5-66F8-4866-3FAE3B1CEA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916113"/>
            <a:ext cx="11234928" cy="4537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>
              <a:buNone/>
              <a:tabLst>
                <a:tab pos="719138" algn="l"/>
              </a:tabLst>
              <a:defRPr/>
            </a:pPr>
            <a:r>
              <a:rPr lang="de-DE" kern="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glow rad="139700">
                    <a:schemeClr val="tx1">
                      <a:alpha val="40000"/>
                    </a:schemeClr>
                  </a:glow>
                </a:effectLst>
                <a:latin typeface="AR ESSENCE" panose="02000000000000000000" pitchFamily="2" charset="0"/>
                <a:ea typeface="Verdana" panose="020B0604030504040204" pitchFamily="34" charset="0"/>
                <a:cs typeface="Verdana" panose="020B0604030504040204" pitchFamily="34" charset="0"/>
                <a:sym typeface="Wingdings" pitchFamily="2" charset="2"/>
              </a:rPr>
              <a:t> Schau auf die Größe Melchisedeks!</a:t>
            </a:r>
            <a:endParaRPr lang="de-DE" kern="0" dirty="0">
              <a:solidFill>
                <a:schemeClr val="accent4">
                  <a:lumMod val="60000"/>
                  <a:lumOff val="40000"/>
                </a:schemeClr>
              </a:solidFill>
              <a:effectLst>
                <a:glow rad="139700">
                  <a:prstClr val="black">
                    <a:alpha val="40000"/>
                  </a:prstClr>
                </a:glow>
              </a:effectLst>
              <a:latin typeface="AR ESSENCE" panose="02000000000000000000" pitchFamily="2" charset="0"/>
              <a:ea typeface="Verdana" panose="020B0604030504040204" pitchFamily="34" charset="0"/>
            </a:endParaRPr>
          </a:p>
          <a:p>
            <a:pPr marL="0" lvl="0" indent="0">
              <a:buNone/>
              <a:tabLst>
                <a:tab pos="719138" algn="l"/>
              </a:tabLst>
              <a:defRPr/>
            </a:pPr>
            <a:endParaRPr lang="de-DE" u="sng" kern="0" dirty="0">
              <a:solidFill>
                <a:prstClr val="white"/>
              </a:solidFill>
              <a:effectLst>
                <a:glow rad="139700">
                  <a:prstClr val="black">
                    <a:alpha val="40000"/>
                  </a:prstClr>
                </a:glow>
              </a:effectLst>
              <a:latin typeface="AR ESSENCE" panose="02000000000000000000" pitchFamily="2" charset="0"/>
              <a:ea typeface="Verdana" panose="020B0604030504040204" pitchFamily="34" charset="0"/>
            </a:endParaRPr>
          </a:p>
          <a:p>
            <a:pPr marL="0" lvl="0" indent="0">
              <a:buNone/>
              <a:tabLst>
                <a:tab pos="719138" algn="l"/>
              </a:tabLst>
              <a:defRPr/>
            </a:pPr>
            <a:r>
              <a:rPr lang="de-DE" u="sng" kern="0" dirty="0">
                <a:solidFill>
                  <a:prstClr val="white"/>
                </a:solidFill>
                <a:effectLst>
                  <a:glow rad="139700">
                    <a:prstClr val="black">
                      <a:alpha val="40000"/>
                    </a:prstClr>
                  </a:glow>
                </a:effectLst>
                <a:latin typeface="AR ESSENCE" panose="02000000000000000000" pitchFamily="2" charset="0"/>
                <a:ea typeface="Verdana" panose="020B0604030504040204" pitchFamily="34" charset="0"/>
              </a:rPr>
              <a:t>b) Melchisedek erteilt den Segen</a:t>
            </a:r>
          </a:p>
          <a:p>
            <a:pPr marL="0" lvl="0" indent="0">
              <a:buNone/>
              <a:tabLst>
                <a:tab pos="719138" algn="l"/>
              </a:tabLst>
              <a:defRPr/>
            </a:pPr>
            <a:r>
              <a:rPr lang="de-DE" kern="0" dirty="0">
                <a:solidFill>
                  <a:prstClr val="white"/>
                </a:solidFill>
                <a:effectLst>
                  <a:glow rad="139700">
                    <a:prstClr val="black">
                      <a:alpha val="40000"/>
                    </a:prstClr>
                  </a:glow>
                </a:effectLst>
                <a:latin typeface="AR ESSENCE" panose="02000000000000000000" pitchFamily="2" charset="0"/>
                <a:ea typeface="Verdana" panose="020B0604030504040204" pitchFamily="34" charset="0"/>
              </a:rPr>
              <a:t>Der Verheißungsträger Abraham empfängt den Segen und drückt aus: Melchisedek ist größer / besser / erhabener</a:t>
            </a:r>
            <a:r>
              <a:rPr lang="de-DE" kern="0" dirty="0">
                <a:solidFill>
                  <a:schemeClr val="bg1"/>
                </a:solidFill>
                <a:effectLst>
                  <a:glow rad="139700">
                    <a:prstClr val="black">
                      <a:alpha val="40000"/>
                    </a:prstClr>
                  </a:glow>
                </a:effectLst>
                <a:latin typeface="AR ESSENCE" panose="02000000000000000000" pitchFamily="2" charset="0"/>
                <a:ea typeface="Verdana" panose="020B0604030504040204" pitchFamily="34" charset="0"/>
              </a:rPr>
              <a:t>, denn „das Geringere von dem Besseren gesegnet“ </a:t>
            </a:r>
            <a:r>
              <a:rPr lang="de-DE" kern="0" dirty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glow rad="139700">
                    <a:prstClr val="black">
                      <a:alpha val="40000"/>
                    </a:prstClr>
                  </a:glow>
                </a:effectLst>
                <a:latin typeface="AR ESSENCE" panose="02000000000000000000" pitchFamily="2" charset="0"/>
                <a:ea typeface="Verdana" panose="020B0604030504040204" pitchFamily="34" charset="0"/>
              </a:rPr>
              <a:t>(vgl. 1. Mose 12,2-3; 3. Mose 9,22-23; Galater 3,16)</a:t>
            </a:r>
          </a:p>
        </p:txBody>
      </p:sp>
    </p:spTree>
    <p:extLst>
      <p:ext uri="{BB962C8B-B14F-4D97-AF65-F5344CB8AC3E}">
        <p14:creationId xmlns:p14="http://schemas.microsoft.com/office/powerpoint/2010/main" val="124201297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D4CC5E-474D-AF01-CDAB-0401C17760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llipse 5">
            <a:extLst>
              <a:ext uri="{FF2B5EF4-FFF2-40B4-BE49-F238E27FC236}">
                <a16:creationId xmlns:a16="http://schemas.microsoft.com/office/drawing/2014/main" id="{1718DFB8-BA28-3780-B7B4-557197E8BBB7}"/>
              </a:ext>
            </a:extLst>
          </p:cNvPr>
          <p:cNvSpPr/>
          <p:nvPr/>
        </p:nvSpPr>
        <p:spPr>
          <a:xfrm>
            <a:off x="0" y="0"/>
            <a:ext cx="12204954" cy="6858000"/>
          </a:xfrm>
          <a:prstGeom prst="ellipse">
            <a:avLst/>
          </a:prstGeom>
          <a:solidFill>
            <a:schemeClr val="tx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4" name="Rectangle 5">
            <a:extLst>
              <a:ext uri="{FF2B5EF4-FFF2-40B4-BE49-F238E27FC236}">
                <a16:creationId xmlns:a16="http://schemas.microsoft.com/office/drawing/2014/main" id="{B4F9D9F4-D8DA-7945-8321-A0615E5CC0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6424613"/>
            <a:ext cx="11234928" cy="433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 sz="2400" dirty="0">
                <a:solidFill>
                  <a:srgbClr val="00B0F0"/>
                </a:solidFill>
                <a:latin typeface="AR ESSENCE" panose="02000000000000000000" pitchFamily="2" charset="0"/>
                <a:cs typeface="Arial" charset="0"/>
              </a:rPr>
              <a:t>Christi Priestertum nach Melchisedeks Weise ist überlegen</a:t>
            </a:r>
          </a:p>
        </p:txBody>
      </p:sp>
      <p:pic>
        <p:nvPicPr>
          <p:cNvPr id="13" name="Picture 4" descr="logo">
            <a:extLst>
              <a:ext uri="{FF2B5EF4-FFF2-40B4-BE49-F238E27FC236}">
                <a16:creationId xmlns:a16="http://schemas.microsoft.com/office/drawing/2014/main" id="{438ABDAD-5DF5-77E1-3D49-7BE5C04C50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996803" y="5656017"/>
            <a:ext cx="9525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5">
            <a:extLst>
              <a:ext uri="{FF2B5EF4-FFF2-40B4-BE49-F238E27FC236}">
                <a16:creationId xmlns:a16="http://schemas.microsoft.com/office/drawing/2014/main" id="{F8D36966-865F-4BD4-1614-BB8610654DC1}"/>
              </a:ext>
            </a:extLst>
          </p:cNvPr>
          <p:cNvSpPr txBox="1">
            <a:spLocks noChangeArrowheads="1"/>
          </p:cNvSpPr>
          <p:nvPr/>
        </p:nvSpPr>
        <p:spPr>
          <a:xfrm>
            <a:off x="457200" y="274638"/>
            <a:ext cx="8524875" cy="17145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de-DE" sz="54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AR ESSENCE" panose="02000000000000000000" pitchFamily="2" charset="0"/>
              </a:rPr>
              <a:t>2. Die Überlegenheit Melchisedeks bewiesen</a:t>
            </a:r>
          </a:p>
        </p:txBody>
      </p:sp>
      <p:sp>
        <p:nvSpPr>
          <p:cNvPr id="2" name="Rectangle 6">
            <a:extLst>
              <a:ext uri="{FF2B5EF4-FFF2-40B4-BE49-F238E27FC236}">
                <a16:creationId xmlns:a16="http://schemas.microsoft.com/office/drawing/2014/main" id="{9BC35BA6-6394-3541-0BBE-FDC6731326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916113"/>
            <a:ext cx="11234928" cy="4537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>
              <a:buNone/>
              <a:tabLst>
                <a:tab pos="719138" algn="l"/>
              </a:tabLst>
              <a:defRPr/>
            </a:pPr>
            <a:r>
              <a:rPr lang="de-DE" kern="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glow rad="139700">
                    <a:schemeClr val="tx1">
                      <a:alpha val="40000"/>
                    </a:schemeClr>
                  </a:glow>
                </a:effectLst>
                <a:latin typeface="AR ESSENCE" panose="02000000000000000000" pitchFamily="2" charset="0"/>
                <a:ea typeface="Verdana" panose="020B0604030504040204" pitchFamily="34" charset="0"/>
                <a:cs typeface="Verdana" panose="020B0604030504040204" pitchFamily="34" charset="0"/>
                <a:sym typeface="Wingdings" pitchFamily="2" charset="2"/>
              </a:rPr>
              <a:t> Schau auf die Größe Melchisedeks!</a:t>
            </a:r>
            <a:endParaRPr lang="de-DE" kern="0" dirty="0">
              <a:solidFill>
                <a:schemeClr val="accent4">
                  <a:lumMod val="60000"/>
                  <a:lumOff val="40000"/>
                </a:schemeClr>
              </a:solidFill>
              <a:effectLst>
                <a:glow rad="139700">
                  <a:prstClr val="black">
                    <a:alpha val="40000"/>
                  </a:prstClr>
                </a:glow>
              </a:effectLst>
              <a:latin typeface="AR ESSENCE" panose="02000000000000000000" pitchFamily="2" charset="0"/>
              <a:ea typeface="Verdana" panose="020B0604030504040204" pitchFamily="34" charset="0"/>
            </a:endParaRPr>
          </a:p>
          <a:p>
            <a:pPr marL="0" lvl="0" indent="0">
              <a:buNone/>
              <a:tabLst>
                <a:tab pos="719138" algn="l"/>
              </a:tabLst>
              <a:defRPr/>
            </a:pPr>
            <a:endParaRPr lang="de-DE" u="sng" kern="0" dirty="0">
              <a:solidFill>
                <a:prstClr val="white"/>
              </a:solidFill>
              <a:effectLst>
                <a:glow rad="139700">
                  <a:prstClr val="black">
                    <a:alpha val="40000"/>
                  </a:prstClr>
                </a:glow>
              </a:effectLst>
              <a:latin typeface="AR ESSENCE" panose="02000000000000000000" pitchFamily="2" charset="0"/>
              <a:ea typeface="Verdana" panose="020B0604030504040204" pitchFamily="34" charset="0"/>
            </a:endParaRPr>
          </a:p>
          <a:p>
            <a:pPr marL="0" lvl="0" indent="0">
              <a:buNone/>
              <a:tabLst>
                <a:tab pos="719138" algn="l"/>
              </a:tabLst>
              <a:defRPr/>
            </a:pPr>
            <a:r>
              <a:rPr lang="de-DE" u="sng" kern="0" dirty="0">
                <a:solidFill>
                  <a:prstClr val="white"/>
                </a:solidFill>
                <a:effectLst>
                  <a:glow rad="139700">
                    <a:prstClr val="black">
                      <a:alpha val="40000"/>
                    </a:prstClr>
                  </a:glow>
                </a:effectLst>
                <a:latin typeface="AR ESSENCE" panose="02000000000000000000" pitchFamily="2" charset="0"/>
                <a:ea typeface="Verdana" panose="020B0604030504040204" pitchFamily="34" charset="0"/>
              </a:rPr>
              <a:t>c) Melchisedek lebt</a:t>
            </a:r>
          </a:p>
          <a:p>
            <a:pPr marL="0" lvl="0" indent="0">
              <a:buNone/>
              <a:tabLst>
                <a:tab pos="719138" algn="l"/>
              </a:tabLst>
              <a:defRPr/>
            </a:pPr>
            <a:r>
              <a:rPr lang="de-DE" kern="0" dirty="0">
                <a:solidFill>
                  <a:prstClr val="white"/>
                </a:solidFill>
                <a:effectLst>
                  <a:glow rad="139700">
                    <a:prstClr val="black">
                      <a:alpha val="40000"/>
                    </a:prstClr>
                  </a:glow>
                </a:effectLst>
                <a:latin typeface="AR ESSENCE" panose="02000000000000000000" pitchFamily="2" charset="0"/>
                <a:ea typeface="Verdana" panose="020B0604030504040204" pitchFamily="34" charset="0"/>
              </a:rPr>
              <a:t>Die sterblichen levitischen Priester </a:t>
            </a:r>
            <a:r>
              <a:rPr lang="de-DE" kern="0" dirty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glow rad="139700">
                    <a:prstClr val="black">
                      <a:alpha val="40000"/>
                    </a:prstClr>
                  </a:glow>
                </a:effectLst>
                <a:latin typeface="AR ESSENCE" panose="02000000000000000000" pitchFamily="2" charset="0"/>
                <a:ea typeface="Verdana" panose="020B0604030504040204" pitchFamily="34" charset="0"/>
              </a:rPr>
              <a:t>(</a:t>
            </a:r>
            <a:r>
              <a:rPr lang="nn-NO" kern="0" dirty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glow rad="139700">
                    <a:prstClr val="black">
                      <a:alpha val="40000"/>
                    </a:prstClr>
                  </a:glow>
                </a:effectLst>
                <a:latin typeface="AR ESSENCE" panose="02000000000000000000" pitchFamily="2" charset="0"/>
                <a:ea typeface="Verdana" panose="020B0604030504040204" pitchFamily="34" charset="0"/>
              </a:rPr>
              <a:t>7,23)</a:t>
            </a:r>
            <a:r>
              <a:rPr lang="de-DE" kern="0" dirty="0">
                <a:solidFill>
                  <a:prstClr val="white"/>
                </a:solidFill>
                <a:effectLst>
                  <a:glow rad="139700">
                    <a:prstClr val="black">
                      <a:alpha val="40000"/>
                    </a:prstClr>
                  </a:glow>
                </a:effectLst>
                <a:latin typeface="AR ESSENCE" panose="02000000000000000000" pitchFamily="2" charset="0"/>
                <a:ea typeface="Verdana" panose="020B0604030504040204" pitchFamily="34" charset="0"/>
              </a:rPr>
              <a:t> werden dem einen lebendig-bestehenden Priestertum gegenübergestellt </a:t>
            </a:r>
            <a:r>
              <a:rPr lang="de-DE" kern="0" dirty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glow rad="139700">
                    <a:prstClr val="black">
                      <a:alpha val="40000"/>
                    </a:prstClr>
                  </a:glow>
                </a:effectLst>
                <a:latin typeface="AR ESSENCE" panose="02000000000000000000" pitchFamily="2" charset="0"/>
                <a:ea typeface="Verdana" panose="020B0604030504040204" pitchFamily="34" charset="0"/>
              </a:rPr>
              <a:t>(</a:t>
            </a:r>
            <a:r>
              <a:rPr lang="nn-NO" kern="0" dirty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glow rad="139700">
                    <a:prstClr val="black">
                      <a:alpha val="40000"/>
                    </a:prstClr>
                  </a:glow>
                </a:effectLst>
                <a:latin typeface="AR ESSENCE" panose="02000000000000000000" pitchFamily="2" charset="0"/>
                <a:ea typeface="Verdana" panose="020B0604030504040204" pitchFamily="34" charset="0"/>
              </a:rPr>
              <a:t>5,6; 6,20; 7,3.16-17.21.24-25.28</a:t>
            </a:r>
            <a:r>
              <a:rPr lang="de-DE" kern="0" dirty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glow rad="139700">
                    <a:prstClr val="black">
                      <a:alpha val="40000"/>
                    </a:prstClr>
                  </a:glow>
                </a:effectLst>
                <a:latin typeface="AR ESSENCE" panose="02000000000000000000" pitchFamily="2" charset="0"/>
                <a:ea typeface="Verdana" panose="020B0604030504040204" pitchFamily="34" charset="0"/>
              </a:rPr>
              <a:t>)</a:t>
            </a:r>
            <a:r>
              <a:rPr lang="de-DE" kern="0" dirty="0">
                <a:solidFill>
                  <a:prstClr val="white"/>
                </a:solidFill>
                <a:effectLst>
                  <a:glow rad="139700">
                    <a:prstClr val="black">
                      <a:alpha val="40000"/>
                    </a:prstClr>
                  </a:glow>
                </a:effectLst>
                <a:latin typeface="AR ESSENCE" panose="02000000000000000000" pitchFamily="2" charset="0"/>
                <a:ea typeface="Verdana" panose="020B0604030504040204" pitchFamily="34" charset="0"/>
              </a:rPr>
              <a:t>: Melchisedeks Priestertum ist größer / besser / erhabener</a:t>
            </a:r>
            <a:r>
              <a:rPr lang="de-DE" kern="0" dirty="0">
                <a:solidFill>
                  <a:schemeClr val="bg1"/>
                </a:solidFill>
                <a:effectLst>
                  <a:glow rad="139700">
                    <a:prstClr val="black">
                      <a:alpha val="40000"/>
                    </a:prstClr>
                  </a:glow>
                </a:effectLst>
                <a:latin typeface="AR ESSENCE" panose="02000000000000000000" pitchFamily="2" charset="0"/>
                <a:ea typeface="Verdana" panose="020B0604030504040204" pitchFamily="34" charset="0"/>
              </a:rPr>
              <a:t>, denn „das Geringere von dem Besseren gesegnet“</a:t>
            </a:r>
            <a:endParaRPr lang="de-DE" kern="0" dirty="0">
              <a:solidFill>
                <a:schemeClr val="accent4">
                  <a:lumMod val="60000"/>
                  <a:lumOff val="40000"/>
                </a:schemeClr>
              </a:solidFill>
              <a:effectLst>
                <a:glow rad="139700">
                  <a:prstClr val="black">
                    <a:alpha val="40000"/>
                  </a:prstClr>
                </a:glow>
              </a:effectLst>
              <a:latin typeface="AR ESSENCE" panose="02000000000000000000" pitchFamily="2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6410316"/>
      </p:ext>
    </p:extLst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559</Words>
  <Application>Microsoft Office PowerPoint</Application>
  <PresentationFormat>Breitbild</PresentationFormat>
  <Paragraphs>67</Paragraphs>
  <Slides>10</Slides>
  <Notes>7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10</vt:i4>
      </vt:variant>
    </vt:vector>
  </HeadingPairs>
  <TitlesOfParts>
    <vt:vector size="15" baseType="lpstr">
      <vt:lpstr>AR ESSENCE</vt:lpstr>
      <vt:lpstr>Arial</vt:lpstr>
      <vt:lpstr>Calibri</vt:lpstr>
      <vt:lpstr>Calibri Light</vt:lpstr>
      <vt:lpstr>Office Theme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Hebräer 7,1-10: Christi Priestertum nach Melchisedeks Weise ist überlegen</dc:title>
  <dc:creator>Sascha Kriegler</dc:creator>
  <cp:lastModifiedBy>Sascha Kriegler</cp:lastModifiedBy>
  <cp:revision>639</cp:revision>
  <dcterms:created xsi:type="dcterms:W3CDTF">2015-12-06T14:34:46Z</dcterms:created>
  <dcterms:modified xsi:type="dcterms:W3CDTF">2026-08-09T07:14:57Z</dcterms:modified>
</cp:coreProperties>
</file>