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0"/>
  </p:notesMasterIdLst>
  <p:sldIdLst>
    <p:sldId id="917" r:id="rId2"/>
    <p:sldId id="700" r:id="rId3"/>
    <p:sldId id="930" r:id="rId4"/>
    <p:sldId id="885" r:id="rId5"/>
    <p:sldId id="931" r:id="rId6"/>
    <p:sldId id="932" r:id="rId7"/>
    <p:sldId id="933" r:id="rId8"/>
    <p:sldId id="934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00FF00"/>
    <a:srgbClr val="FF0000"/>
    <a:srgbClr val="EAEFF7"/>
    <a:srgbClr val="D2D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FD4443E-F989-4FC4-A0C8-D5A2AF1F390B}" styleName="Dunkle Formatvorlage 1 - Akz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82" autoAdjust="0"/>
    <p:restoredTop sz="94667" autoAdjust="0"/>
  </p:normalViewPr>
  <p:slideViewPr>
    <p:cSldViewPr snapToGrid="0">
      <p:cViewPr varScale="1">
        <p:scale>
          <a:sx n="143" d="100"/>
          <a:sy n="143" d="100"/>
        </p:scale>
        <p:origin x="144" y="3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0F090-7E74-4FFD-BE36-E9B69AED82C3}" type="datetimeFigureOut">
              <a:rPr lang="de-DE" smtClean="0"/>
              <a:t>26.07.2026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64BAB-5BA2-4FE7-B15A-FCB7F3CF80A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0919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0E3BD-08F6-7BD0-5E85-203241CF2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EC6F7D9-5672-EEE3-0C96-F8163247BD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51711B2-72EC-3C90-BF5F-AC18235107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A55E50A-F7BD-136B-AC2C-DA38B29B88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4BAB-5BA2-4FE7-B15A-FCB7F3CF80AF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359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A41F3-FDDC-51D3-78E6-20EC3E701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91C94FA-8F13-7A8E-0BC1-0305B61673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52C78D6-E505-5266-84AD-48C3EB2595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37A923B-42CA-F045-E82D-51A97B182F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4BAB-5BA2-4FE7-B15A-FCB7F3CF80AF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5002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B9B28-9215-FEEB-1609-B2E398DD4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05C2D58-C6C0-8432-85BB-6FF3323831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9D499DD-45D3-5240-05E2-B30FF5EC89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E6521F3-ECF7-CA1B-4BFD-61B889E991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4BAB-5BA2-4FE7-B15A-FCB7F3CF80AF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2724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32EFE-05F2-FC0A-2D79-2D880FF88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651F050-BDE1-6F66-BDAF-245EFB8780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21A192A-1434-7BDD-8766-13A1D57417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1491BA5-891E-2B40-02C9-0282753078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64BAB-5BA2-4FE7-B15A-FCB7F3CF80AF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475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B3994-873C-2156-DE99-8AF6796A2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1CF6AC1-F0F5-46E9-0F73-5783AB1771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A95828B-60A2-D363-82DA-D353C443A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669C7E4-6746-841F-B7B8-03222EFDC8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864BAB-5BA2-4FE7-B15A-FCB7F3CF80AF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2585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26.07.2026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1495932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26.07.2026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1670472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26.07.2026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5043151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26.07.2026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4172780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26.07.2026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148803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26.07.2026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924734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26.07.2026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043208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26.07.2026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2129096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26.07.2026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4582740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26.07.2026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8978406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78052-0DDC-454C-BFA8-EE9E5D62F210}" type="datetimeFigureOut">
              <a:rPr lang="de-DE" smtClean="0"/>
              <a:t>26.07.2026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655982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78052-0DDC-454C-BFA8-EE9E5D62F210}" type="datetimeFigureOut">
              <a:rPr lang="de-DE" smtClean="0"/>
              <a:t>26.07.2026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C4FF1-426E-4DFE-BCAC-868E90BB37A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459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9C0B4-20BF-9E48-40F8-37B2813A1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1056C286-39CD-D441-9236-2E72FFA886D2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" name="Picture 4" descr="logo">
            <a:extLst>
              <a:ext uri="{FF2B5EF4-FFF2-40B4-BE49-F238E27FC236}">
                <a16:creationId xmlns:a16="http://schemas.microsoft.com/office/drawing/2014/main" id="{645A305D-ACEE-820B-1CC4-25E3FC7A3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847123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-6477" y="-29221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>
          <a:xfrm>
            <a:off x="457199" y="274638"/>
            <a:ext cx="854392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</a:rPr>
              <a:t>Gib endlich auf! Und zwar dich...</a:t>
            </a:r>
            <a:endParaRPr lang="de-DE" sz="32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AR ESSENCE" panose="02000000000000000000" pitchFamily="2" charset="0"/>
            </a:endParaRPr>
          </a:p>
        </p:txBody>
      </p:sp>
      <p:pic>
        <p:nvPicPr>
          <p:cNvPr id="10" name="Picture 4" descr="logo">
            <a:extLst>
              <a:ext uri="{FF2B5EF4-FFF2-40B4-BE49-F238E27FC236}">
                <a16:creationId xmlns:a16="http://schemas.microsoft.com/office/drawing/2014/main" id="{CB64CCA8-1375-4D87-BCE6-1D824757A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A8B458F8-3602-4898-BE61-0B2AF11AE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51063"/>
            <a:ext cx="8543924" cy="60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360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cs typeface="Arial" charset="0"/>
              </a:rPr>
              <a:t>Johannes 21,15-25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6A326F71-41C5-403C-B067-45190D54D33B}"/>
              </a:ext>
            </a:extLst>
          </p:cNvPr>
          <p:cNvSpPr/>
          <p:nvPr/>
        </p:nvSpPr>
        <p:spPr>
          <a:xfrm>
            <a:off x="457200" y="3246260"/>
            <a:ext cx="11320272" cy="330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4375" lvl="0" indent="-714375" eaLnBrk="0" fontAlgn="base" hangingPunct="0">
              <a:spcBef>
                <a:spcPct val="20000"/>
              </a:spcBef>
              <a:spcAft>
                <a:spcPct val="0"/>
              </a:spcAft>
              <a:buFont typeface="+mj-lt"/>
              <a:buAutoNum type="arabicPeriod"/>
              <a:tabLst>
                <a:tab pos="714375" algn="l"/>
              </a:tabLst>
            </a:pPr>
            <a:r>
              <a:rPr lang="de-DE" sz="320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… indem du Christus mehr als alles und jeden liebst (Verse 15-17)</a:t>
            </a:r>
          </a:p>
          <a:p>
            <a:pPr marL="714375" lvl="0" indent="-714375" eaLnBrk="0" fontAlgn="base" hangingPunct="0">
              <a:spcBef>
                <a:spcPct val="20000"/>
              </a:spcBef>
              <a:spcAft>
                <a:spcPct val="0"/>
              </a:spcAft>
              <a:buFont typeface="+mj-lt"/>
              <a:buAutoNum type="arabicPeriod"/>
              <a:tabLst>
                <a:tab pos="714375" algn="l"/>
              </a:tabLst>
            </a:pPr>
            <a:r>
              <a:rPr lang="de-DE" sz="320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… indem du bereit bist, alles für Christus zu opfern (Verse 18-19)</a:t>
            </a:r>
          </a:p>
          <a:p>
            <a:pPr marL="714375" lvl="0" indent="-714375" eaLnBrk="0" fontAlgn="base" hangingPunct="0">
              <a:spcBef>
                <a:spcPct val="20000"/>
              </a:spcBef>
              <a:spcAft>
                <a:spcPct val="0"/>
              </a:spcAft>
              <a:buFont typeface="+mj-lt"/>
              <a:buAutoNum type="arabicPeriod"/>
              <a:tabLst>
                <a:tab pos="714375" algn="l"/>
              </a:tabLst>
            </a:pPr>
            <a:r>
              <a:rPr lang="de-DE" sz="320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… indem du der Führung Christi bedingungslos folgst (Verse 20-25)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714375" algn="l"/>
              </a:tabLst>
            </a:pPr>
            <a:endParaRPr lang="de-DE" sz="3200" dirty="0">
              <a:solidFill>
                <a:schemeClr val="bg1"/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AR ESSENCE" panose="02000000000000000000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tabLst>
                <a:tab pos="541338" algn="l"/>
              </a:tabLst>
            </a:pPr>
            <a:r>
              <a:rPr lang="de-DE" sz="2800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Drei Elemente von wahrer Jüngerschaft, damit du dich aufgibst und Christus ganz nachfolgst.</a:t>
            </a:r>
          </a:p>
        </p:txBody>
      </p:sp>
    </p:spTree>
    <p:extLst>
      <p:ext uri="{BB962C8B-B14F-4D97-AF65-F5344CB8AC3E}">
        <p14:creationId xmlns:p14="http://schemas.microsoft.com/office/powerpoint/2010/main" val="41639403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B575A-D6CF-B565-3677-14003B3A8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3FF90A90-1882-FA41-42D9-B13BD4F6B87F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96F8CC5A-C9C1-9AA7-A803-6D98A63F0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00B0F0"/>
                </a:solidFill>
                <a:latin typeface="AR ESSENCE" panose="02000000000000000000" pitchFamily="2" charset="0"/>
                <a:cs typeface="Arial" charset="0"/>
              </a:rPr>
              <a:t>Gib endlich auf! Und zwar dich...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71A58E6B-2747-0FA3-055F-90E20940D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7F1639B4-D553-6350-E4CE-B9AD5E1126D5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 ESSENCE" panose="02000000000000000000" pitchFamily="2" charset="0"/>
              </a:rPr>
              <a:t>Kontext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9472791-0FBF-5A70-55A3-4A9016485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Jesus bereitet seine Jünger auf ihren Auftrag vor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sym typeface="Wingdings" panose="05000000000000000000" pitchFamily="2" charset="2"/>
              </a:rPr>
              <a:t>: Jünger machen!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(Kapitel 13-17 &amp; 20-21; vgl. 17,18; 20,21; 21,15-25)</a:t>
            </a:r>
            <a:endParaRPr lang="de-DE" kern="0" dirty="0">
              <a:solidFill>
                <a:schemeClr val="accent6">
                  <a:lumMod val="60000"/>
                  <a:lumOff val="40000"/>
                </a:schemeClr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AR ESSENCE" panose="02000000000000000000" pitchFamily="2" charset="0"/>
              <a:ea typeface="Verdana" panose="020B0604030504040204" pitchFamily="34" charset="0"/>
              <a:cs typeface="Verdana" panose="020B0604030504040204" pitchFamily="34" charset="0"/>
              <a:sym typeface="Wingdings" pitchFamily="2" charset="2"/>
            </a:endParaRP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Wie wird mit Versagern umgegangen?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(vgl. </a:t>
            </a:r>
            <a:r>
              <a:rPr lang="fi-FI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18,27.25.27; Matthäus 16,33-35; Markus 14,29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902946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88F3A-1BAC-B32E-FE69-4AD015F11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BB907886-C635-FB40-1D90-D8C9DD30B56E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3C348180-8124-DE42-6190-375C77B6B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00B0F0"/>
                </a:solidFill>
                <a:latin typeface="AR ESSENCE" panose="02000000000000000000" pitchFamily="2" charset="0"/>
                <a:cs typeface="Arial" charset="0"/>
              </a:rPr>
              <a:t>Gib endlich auf! Und zwar dich...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791C1766-B1C1-1534-34BD-829035712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F2C6862C-BA4C-88DC-98F0-59BDE75CE5E5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 ESSENCE" panose="02000000000000000000" pitchFamily="2" charset="0"/>
              </a:rPr>
              <a:t>1. … indem du Christus mehr als alles und jeden liebst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51533D3-67AB-DF20-0824-4A8A2F70E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Welches „lieben“?</a:t>
            </a:r>
          </a:p>
          <a:p>
            <a:pPr marL="715963" indent="-357188">
              <a:tabLst>
                <a:tab pos="719138" algn="l"/>
              </a:tabLst>
              <a:defRPr/>
            </a:pPr>
            <a:r>
              <a:rPr lang="de-DE" kern="0" dirty="0" err="1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Agapao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 = </a:t>
            </a:r>
            <a:r>
              <a:rPr lang="de-DE" kern="0" dirty="0">
                <a:solidFill>
                  <a:schemeClr val="accent2">
                    <a:lumMod val="75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lieben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 (die Liebe des Willens, hingegebene Liebe)</a:t>
            </a:r>
          </a:p>
          <a:p>
            <a:pPr marL="715963" indent="-357188"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Phileo = </a:t>
            </a:r>
            <a:r>
              <a:rPr lang="de-DE" kern="0" dirty="0">
                <a:solidFill>
                  <a:srgbClr val="92D050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lieb haben </a:t>
            </a:r>
            <a:r>
              <a:rPr lang="de-DE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(zuneigende, zwischenmenschliche Liebe)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AC2BBFCC-5BC7-D8FC-37E6-F43E113FF7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559069"/>
              </p:ext>
            </p:extLst>
          </p:nvPr>
        </p:nvGraphicFramePr>
        <p:xfrm>
          <a:off x="580081" y="3801615"/>
          <a:ext cx="10287687" cy="2536569"/>
        </p:xfrm>
        <a:graphic>
          <a:graphicData uri="http://schemas.openxmlformats.org/drawingml/2006/table">
            <a:tbl>
              <a:tblPr firstRow="1" bandRow="1">
                <a:tableStyleId>{8FD4443E-F989-4FC4-A0C8-D5A2AF1F390B}</a:tableStyleId>
              </a:tblPr>
              <a:tblGrid>
                <a:gridCol w="3429229">
                  <a:extLst>
                    <a:ext uri="{9D8B030D-6E8A-4147-A177-3AD203B41FA5}">
                      <a16:colId xmlns:a16="http://schemas.microsoft.com/office/drawing/2014/main" val="938583928"/>
                    </a:ext>
                  </a:extLst>
                </a:gridCol>
                <a:gridCol w="3693008">
                  <a:extLst>
                    <a:ext uri="{9D8B030D-6E8A-4147-A177-3AD203B41FA5}">
                      <a16:colId xmlns:a16="http://schemas.microsoft.com/office/drawing/2014/main" val="2522053919"/>
                    </a:ext>
                  </a:extLst>
                </a:gridCol>
                <a:gridCol w="3165450">
                  <a:extLst>
                    <a:ext uri="{9D8B030D-6E8A-4147-A177-3AD203B41FA5}">
                      <a16:colId xmlns:a16="http://schemas.microsoft.com/office/drawing/2014/main" val="3036180479"/>
                    </a:ext>
                  </a:extLst>
                </a:gridCol>
              </a:tblGrid>
              <a:tr h="377763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Jesus fragt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Petrus antwortet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Jesus trägt auf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842645"/>
                  </a:ext>
                </a:extLst>
              </a:tr>
              <a:tr h="713443"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Liebst</a:t>
                      </a:r>
                      <a:r>
                        <a:rPr lang="de-DE" sz="2000" dirty="0"/>
                        <a:t> du mich mehr als diese? (vgl. Mat. 26,33-35; Joh. 13,37)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Ja, Herr, du weißt, dass ich dich </a:t>
                      </a:r>
                      <a:r>
                        <a:rPr lang="de-DE" sz="2000" b="1" kern="1200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lieb habe</a:t>
                      </a:r>
                      <a:r>
                        <a:rPr lang="de-DE" sz="2000" dirty="0"/>
                        <a:t>.</a:t>
                      </a:r>
                      <a:endParaRPr lang="de-DE" sz="2000" b="1" kern="1200" dirty="0">
                        <a:solidFill>
                          <a:srgbClr val="92D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Weide meine Lämmer! (vgl. Joh. 10,11-16; 1. </a:t>
                      </a:r>
                      <a:r>
                        <a:rPr lang="de-DE" sz="2000" dirty="0" err="1"/>
                        <a:t>Pet</a:t>
                      </a:r>
                      <a:r>
                        <a:rPr lang="de-DE" sz="2000" dirty="0"/>
                        <a:t>. 5,1-4)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52745496"/>
                  </a:ext>
                </a:extLst>
              </a:tr>
              <a:tr h="713443"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Liebst</a:t>
                      </a:r>
                      <a:r>
                        <a:rPr lang="de-DE" sz="2000" dirty="0"/>
                        <a:t> du mich? (Joh. 14,15.21-24)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Ja, Herr, du weißt, dass ich dich </a:t>
                      </a:r>
                      <a:r>
                        <a:rPr lang="de-DE" sz="2000" b="1" kern="1200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lieb habe</a:t>
                      </a:r>
                      <a:r>
                        <a:rPr lang="de-DE" sz="2000" dirty="0"/>
                        <a:t>. (1. </a:t>
                      </a:r>
                      <a:r>
                        <a:rPr lang="de-DE" sz="2000" dirty="0" err="1"/>
                        <a:t>Pet</a:t>
                      </a:r>
                      <a:r>
                        <a:rPr lang="de-DE" sz="2000" dirty="0"/>
                        <a:t>. 5,2)</a:t>
                      </a:r>
                      <a:endParaRPr lang="de-DE" sz="2000" b="1" kern="1200" dirty="0">
                        <a:solidFill>
                          <a:srgbClr val="92D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Hüte meine Schafe! (vgl. Apostelgeschichte 28,20)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8892986"/>
                  </a:ext>
                </a:extLst>
              </a:tr>
              <a:tr h="713443">
                <a:tc>
                  <a:txBody>
                    <a:bodyPr/>
                    <a:lstStyle/>
                    <a:p>
                      <a:r>
                        <a:rPr lang="de-DE" sz="2000" b="1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Hast</a:t>
                      </a:r>
                      <a:r>
                        <a:rPr lang="de-DE" sz="2000" dirty="0"/>
                        <a:t> du mich </a:t>
                      </a:r>
                      <a:r>
                        <a:rPr lang="de-DE" sz="2000" b="1" kern="1200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lieb</a:t>
                      </a:r>
                      <a:r>
                        <a:rPr lang="de-DE" sz="20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Herr, du weißt alles; du erkennst, dass ich dich </a:t>
                      </a:r>
                      <a:r>
                        <a:rPr lang="de-DE" sz="2000" b="1" kern="1200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lieb habe</a:t>
                      </a:r>
                      <a:r>
                        <a:rPr lang="de-DE" sz="2000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Weide meine Schafe!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9837418"/>
                  </a:ext>
                </a:extLst>
              </a:tr>
            </a:tbl>
          </a:graphicData>
        </a:graphic>
      </p:graphicFrame>
      <p:sp>
        <p:nvSpPr>
          <p:cNvPr id="3" name="Rechteck 2">
            <a:extLst>
              <a:ext uri="{FF2B5EF4-FFF2-40B4-BE49-F238E27FC236}">
                <a16:creationId xmlns:a16="http://schemas.microsoft.com/office/drawing/2014/main" id="{011A3F3C-4B35-58C0-4CCB-107DFBF9069C}"/>
              </a:ext>
            </a:extLst>
          </p:cNvPr>
          <p:cNvSpPr/>
          <p:nvPr/>
        </p:nvSpPr>
        <p:spPr>
          <a:xfrm>
            <a:off x="607374" y="4224929"/>
            <a:ext cx="10224000" cy="6474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5A66EBC-2786-B754-3B87-A47CAEB00373}"/>
              </a:ext>
            </a:extLst>
          </p:cNvPr>
          <p:cNvSpPr/>
          <p:nvPr/>
        </p:nvSpPr>
        <p:spPr>
          <a:xfrm>
            <a:off x="607374" y="4945432"/>
            <a:ext cx="10224000" cy="6439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DF8F83F-01C6-736A-CECA-A3F1BA52AD8D}"/>
              </a:ext>
            </a:extLst>
          </p:cNvPr>
          <p:cNvSpPr/>
          <p:nvPr/>
        </p:nvSpPr>
        <p:spPr>
          <a:xfrm>
            <a:off x="607374" y="5656017"/>
            <a:ext cx="10224000" cy="6439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A68B813-D184-53F8-8AD4-AF68C2B51982}"/>
              </a:ext>
            </a:extLst>
          </p:cNvPr>
          <p:cNvSpPr/>
          <p:nvPr/>
        </p:nvSpPr>
        <p:spPr>
          <a:xfrm>
            <a:off x="599598" y="4918736"/>
            <a:ext cx="10224000" cy="702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40EA39A7-9E34-2152-1F98-D20AC6A20AF5}"/>
              </a:ext>
            </a:extLst>
          </p:cNvPr>
          <p:cNvSpPr/>
          <p:nvPr/>
        </p:nvSpPr>
        <p:spPr>
          <a:xfrm>
            <a:off x="599598" y="5628219"/>
            <a:ext cx="10224000" cy="702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52064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7" grpId="0" animBg="1"/>
      <p:bldP spid="10" grpId="0" animBg="1"/>
      <p:bldP spid="10" grpId="1" animBg="1"/>
      <p:bldP spid="11" grpId="0" animBg="1"/>
      <p:bldP spid="1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20DB9-01C2-7E09-D2CD-9086F2907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F384DF40-4B04-7021-6997-71324750B5C5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52B70AB0-78A1-575A-CECA-BFA8E87B6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dirty="0">
                <a:solidFill>
                  <a:srgbClr val="00B0F0"/>
                </a:solidFill>
                <a:latin typeface="AR ESSENCE" panose="02000000000000000000" pitchFamily="2" charset="0"/>
                <a:cs typeface="Arial" charset="0"/>
              </a:rPr>
              <a:t>Gib endlich auf! Und zwar dich...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F592913A-F38E-1E95-7202-7E6DC3D7F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57206072-ADFA-F21F-9028-1B0EA47EB7E7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 ESSENCE" panose="02000000000000000000" pitchFamily="2" charset="0"/>
              </a:rPr>
              <a:t>1. … indem du Christus mehr als alles und jeden liebst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E102D4E-B3CF-0855-AD97-244EB5242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Bist du Jesus zugeneigt oder hingegeben?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Weil wir Christus lieben, wollen wir das tun, was er möchte!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Hingabe aus Liebe für Christus kostet!</a:t>
            </a:r>
          </a:p>
          <a:p>
            <a:pPr marL="715963" indent="-357188">
              <a:tabLst>
                <a:tab pos="719138" algn="l"/>
              </a:tabLst>
              <a:defRPr/>
            </a:pPr>
            <a:r>
              <a:rPr lang="de-DE" sz="2000" kern="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„Wer seinen Vater oder seine Mutter, seinen Sohn oder seine Tochter mehr liebt als mich, der ist es nicht wert, mein </a:t>
            </a:r>
            <a:r>
              <a:rPr lang="de-DE" sz="2000" u="sng" kern="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Jünger</a:t>
            </a:r>
            <a:r>
              <a:rPr lang="de-DE" sz="2000" kern="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 zu sein.“ </a:t>
            </a:r>
            <a:r>
              <a:rPr lang="de-DE" sz="2000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(Matthäus 10,37-39 </a:t>
            </a:r>
            <a:r>
              <a:rPr lang="de-DE" sz="2000" kern="0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Hfa</a:t>
            </a:r>
            <a:r>
              <a:rPr lang="de-DE" sz="2000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)</a:t>
            </a:r>
            <a:endParaRPr lang="de-DE" sz="2000" kern="0" dirty="0">
              <a:solidFill>
                <a:schemeClr val="bg1"/>
              </a:solidFill>
              <a:effectLst>
                <a:glow rad="139700">
                  <a:schemeClr val="tx1">
                    <a:alpha val="40000"/>
                  </a:schemeClr>
                </a:glow>
              </a:effectLst>
              <a:latin typeface="AR ESSENCE" panose="02000000000000000000" pitchFamily="2" charset="0"/>
              <a:ea typeface="Verdana" panose="020B0604030504040204" pitchFamily="34" charset="0"/>
            </a:endParaRPr>
          </a:p>
          <a:p>
            <a:pPr marL="715963" indent="-357188">
              <a:tabLst>
                <a:tab pos="719138" algn="l"/>
              </a:tabLst>
              <a:defRPr/>
            </a:pPr>
            <a:r>
              <a:rPr lang="de-DE" sz="2000" kern="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„Wer aber sein Leben in dieser Welt loslässt, wird es für alle Ewigkeit gewinnen. Wer mir dienen will, der soll mir </a:t>
            </a:r>
            <a:r>
              <a:rPr lang="de-DE" sz="2000" u="sng" kern="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nachfolgen</a:t>
            </a:r>
            <a:r>
              <a:rPr lang="de-DE" sz="2000" kern="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.“ </a:t>
            </a:r>
            <a:r>
              <a:rPr lang="de-DE" sz="2000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(12,25-26 </a:t>
            </a:r>
            <a:r>
              <a:rPr lang="de-DE" sz="2000" kern="0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Hfa</a:t>
            </a:r>
            <a:r>
              <a:rPr lang="de-DE" sz="2000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)</a:t>
            </a:r>
          </a:p>
          <a:p>
            <a:pPr marL="715963" indent="-357188">
              <a:tabLst>
                <a:tab pos="719138" algn="l"/>
              </a:tabLst>
              <a:defRPr/>
            </a:pPr>
            <a:r>
              <a:rPr lang="de-DE" sz="2000" kern="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„Wenn jemand mir nachkommen will, verleugne er sich selbst und nehme sein Kreuz auf und </a:t>
            </a:r>
            <a:r>
              <a:rPr lang="de-DE" sz="2000" u="sng" kern="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folge mir nach</a:t>
            </a:r>
            <a:r>
              <a:rPr lang="de-DE" sz="2000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!“ (Matthäus 16,24)</a:t>
            </a:r>
          </a:p>
          <a:p>
            <a:pPr marL="715963" indent="-357188">
              <a:tabLst>
                <a:tab pos="719138" algn="l"/>
              </a:tabLst>
              <a:defRPr/>
            </a:pPr>
            <a:r>
              <a:rPr lang="de-DE" sz="2000" kern="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„Denn wer unter euch, der einen Turm bauen will, setzt sich nicht vorher hin und berechnet die Kosten … So kann nun keiner von euch, der nicht allem entsagt, was er hat, mein </a:t>
            </a:r>
            <a:r>
              <a:rPr lang="de-DE" sz="2000" u="sng" kern="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Jünger</a:t>
            </a:r>
            <a:r>
              <a:rPr lang="de-DE" sz="2000" kern="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 sein.“ </a:t>
            </a:r>
            <a:r>
              <a:rPr lang="de-DE" sz="2000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(Lukas 14,28-33)</a:t>
            </a:r>
          </a:p>
        </p:txBody>
      </p:sp>
    </p:spTree>
    <p:extLst>
      <p:ext uri="{BB962C8B-B14F-4D97-AF65-F5344CB8AC3E}">
        <p14:creationId xmlns:p14="http://schemas.microsoft.com/office/powerpoint/2010/main" val="10071531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54A43-CA6A-3EDD-DADA-BD2F76E7B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1DCC9B3E-7940-9636-C084-86FE81397DE2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414190C4-FA67-0327-4EAB-8358FB99D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 ESSENCE" panose="02000000000000000000" pitchFamily="2" charset="0"/>
                <a:ea typeface="+mn-ea"/>
                <a:cs typeface="Arial" charset="0"/>
              </a:rPr>
              <a:t>Gib endlich auf! Und zwar dich...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FFA1B780-BE46-F1E2-D293-86AB7B3EE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0F3036E5-44A0-31A9-398C-DEB6F655E629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5400" b="1" dirty="0">
                <a:solidFill>
                  <a:srgbClr val="FFC000">
                    <a:lumMod val="60000"/>
                    <a:lumOff val="40000"/>
                  </a:srgbClr>
                </a:solidFill>
                <a:latin typeface="AR ESSENCE" panose="02000000000000000000" pitchFamily="2" charset="0"/>
              </a:rPr>
              <a:t>2</a:t>
            </a:r>
            <a:r>
              <a:rPr kumimoji="0" lang="de-DE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AR ESSENCE" panose="02000000000000000000" pitchFamily="2" charset="0"/>
                <a:ea typeface="+mj-ea"/>
                <a:cs typeface="+mj-cs"/>
              </a:rPr>
              <a:t>. … indem du bereit bist, alles für Christus zu opfern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03FD3B8-5F64-E3B3-F038-D674F5B0F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Jesu Aufruf an Petrus, Christus ganz zu lieben und sich ihm hinzugeben endet im Märtyrertod </a:t>
            </a:r>
            <a:r>
              <a:rPr lang="de-DE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(vgl. 1. Petrus 4,14-16; 2. Petrus 1,12-15)</a:t>
            </a:r>
          </a:p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„Der wahre Ruf des Evangeliums, Jesus Christus nachzufolgen, ist ein Aufruf zur Selbstverleugnung.“ (John MacArthur)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Nimm dein Kreuz auf dich und folge ihm (Matthäus 10,38)</a:t>
            </a:r>
          </a:p>
          <a:p>
            <a:pPr mar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Rechne mit Leiden, Verfolgung und Tod (2. Timotheus 3,12; 1. Petrus 4,12-19) und wisse um deinen ewigen Lohn (Matthäus 10,39; Offenbarung 2,10; 20,4)</a:t>
            </a:r>
          </a:p>
        </p:txBody>
      </p:sp>
    </p:spTree>
    <p:extLst>
      <p:ext uri="{BB962C8B-B14F-4D97-AF65-F5344CB8AC3E}">
        <p14:creationId xmlns:p14="http://schemas.microsoft.com/office/powerpoint/2010/main" val="7533534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2B340-DED5-A73B-163D-0738C1B1A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0896BCB7-43B7-AF1D-9C87-2BEA61529575}"/>
              </a:ext>
            </a:extLst>
          </p:cNvPr>
          <p:cNvSpPr/>
          <p:nvPr/>
        </p:nvSpPr>
        <p:spPr>
          <a:xfrm>
            <a:off x="0" y="0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8C0D6970-A68A-9D22-F133-FDF80C2E2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24613"/>
            <a:ext cx="1123492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 ESSENCE" panose="02000000000000000000" pitchFamily="2" charset="0"/>
                <a:ea typeface="+mn-ea"/>
                <a:cs typeface="Arial" charset="0"/>
              </a:rPr>
              <a:t>Gib endlich auf! Und zwar dich...</a:t>
            </a:r>
          </a:p>
        </p:txBody>
      </p:sp>
      <p:pic>
        <p:nvPicPr>
          <p:cNvPr id="13" name="Picture 4" descr="logo">
            <a:extLst>
              <a:ext uri="{FF2B5EF4-FFF2-40B4-BE49-F238E27FC236}">
                <a16:creationId xmlns:a16="http://schemas.microsoft.com/office/drawing/2014/main" id="{B8900197-B62C-37D8-8F38-080A53B95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632255A6-4E7E-1A6B-1A5D-D389D7EA305E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52487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5400" b="1" dirty="0">
                <a:solidFill>
                  <a:srgbClr val="FFC000">
                    <a:lumMod val="60000"/>
                    <a:lumOff val="40000"/>
                  </a:srgbClr>
                </a:solidFill>
                <a:latin typeface="AR ESSENCE" panose="02000000000000000000" pitchFamily="2" charset="0"/>
              </a:rPr>
              <a:t>3</a:t>
            </a:r>
            <a:r>
              <a:rPr kumimoji="0" lang="de-DE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AR ESSENCE" panose="02000000000000000000" pitchFamily="2" charset="0"/>
                <a:ea typeface="+mj-ea"/>
                <a:cs typeface="+mj-cs"/>
              </a:rPr>
              <a:t>. … indem du der Führung Christi bedingungslos folgst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58A9AE0-F35B-BF48-508C-1812E6A79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16113"/>
            <a:ext cx="1123492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lvl="0" indent="0">
              <a:buNone/>
              <a:tabLst>
                <a:tab pos="719138" algn="l"/>
              </a:tabLst>
              <a:defRPr/>
            </a:pPr>
            <a:r>
              <a:rPr kumimoji="0" lang="de-DE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Verdana" panose="020B0604030504040204" pitchFamily="34" charset="0"/>
                <a:cs typeface="+mn-cs"/>
              </a:rPr>
              <a:t>Jesus sagt</a:t>
            </a:r>
            <a:r>
              <a:rPr lang="de-DE" kern="0" dirty="0"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: „Folge meinem Plan für dich, nicht meinem Plan für einen anderen!“</a:t>
            </a:r>
            <a:endParaRPr kumimoji="0" lang="de-DE" sz="3200" b="0" i="0" u="none" strike="noStrike" kern="0" cap="none" spc="0" normalizeH="0" baseline="0" noProof="0" dirty="0">
              <a:ln>
                <a:noFill/>
              </a:ln>
              <a:solidFill>
                <a:srgbClr val="FFC000">
                  <a:lumMod val="60000"/>
                  <a:lumOff val="40000"/>
                </a:srgbClr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uLnTx/>
              <a:uFillTx/>
              <a:latin typeface="AR ESSENCE" panose="02000000000000000000" pitchFamily="2" charset="0"/>
              <a:ea typeface="Verdana" panose="020B0604030504040204" pitchFamily="34" charset="0"/>
              <a:cs typeface="+mn-cs"/>
            </a:endParaRPr>
          </a:p>
          <a:p>
            <a:pPr marL="0" lvl="0" indent="0">
              <a:buNone/>
              <a:tabLst>
                <a:tab pos="719138" algn="l"/>
              </a:tabLst>
              <a:defRPr/>
            </a:pPr>
            <a:r>
              <a:rPr lang="de-DE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</a:t>
            </a:r>
            <a:r>
              <a:rPr lang="de-DE" kern="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Wahre Jüngerschaft – vertraue Jesu Führung!</a:t>
            </a:r>
          </a:p>
          <a:p>
            <a:pPr marL="715963" indent="-357188">
              <a:tabLst>
                <a:tab pos="719138" algn="l"/>
              </a:tabLst>
              <a:defRPr/>
            </a:pPr>
            <a:r>
              <a:rPr lang="de-DE" sz="2000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Vom Herrn lernen und seiner Weisung folgen </a:t>
            </a:r>
            <a:r>
              <a:rPr lang="de-DE" sz="2000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(Matthäus 11,29; 1. Petrus 2,21; Philipper 2,5; 1. Johannes 2,6)</a:t>
            </a:r>
          </a:p>
          <a:p>
            <a:pPr marL="715963" indent="-357188">
              <a:tabLst>
                <a:tab pos="719138" algn="l"/>
              </a:tabLst>
              <a:defRPr/>
            </a:pPr>
            <a:r>
              <a:rPr lang="de-DE" sz="2000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Manchmal alles verlassen </a:t>
            </a:r>
            <a:r>
              <a:rPr lang="de-DE" sz="2000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(Matthäus 4,19; 9,9)</a:t>
            </a:r>
          </a:p>
          <a:p>
            <a:pPr marL="715963" indent="-357188">
              <a:tabLst>
                <a:tab pos="719138" algn="l"/>
              </a:tabLst>
              <a:defRPr/>
            </a:pPr>
            <a:r>
              <a:rPr lang="de-DE" sz="2000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Nachfolge bedeutet, Licht des Lebens zu haben </a:t>
            </a:r>
            <a:r>
              <a:rPr lang="de-DE" sz="2000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(8,12)</a:t>
            </a:r>
          </a:p>
          <a:p>
            <a:pPr marL="715963" indent="-357188">
              <a:tabLst>
                <a:tab pos="719138" algn="l"/>
              </a:tabLst>
              <a:defRPr/>
            </a:pPr>
            <a:r>
              <a:rPr lang="de-DE" sz="2000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Täglich das Kreuz auf sich nehmen </a:t>
            </a:r>
            <a:r>
              <a:rPr lang="de-DE" sz="2000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(Lukas 9,23; 14,27; Matthäus 10,38)</a:t>
            </a:r>
          </a:p>
          <a:p>
            <a:pPr marL="715963" indent="-357188">
              <a:tabLst>
                <a:tab pos="719138" algn="l"/>
              </a:tabLst>
              <a:defRPr/>
            </a:pPr>
            <a:r>
              <a:rPr lang="de-DE" sz="2000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Sich selbst verleugnen </a:t>
            </a:r>
            <a:r>
              <a:rPr lang="de-DE" sz="2000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(Matthäus 16,24)</a:t>
            </a:r>
            <a:r>
              <a:rPr lang="de-DE" sz="2000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, denn nicht mehr lebe ich, sondern Christus in mir </a:t>
            </a:r>
            <a:r>
              <a:rPr lang="de-DE" sz="2000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(Galater 2,20) </a:t>
            </a:r>
            <a:r>
              <a:rPr lang="de-DE" sz="2000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und ich lebe für den, der für mich gestorben und auferstanden ist </a:t>
            </a:r>
            <a:r>
              <a:rPr lang="de-DE" sz="2000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(2. Korinther 5,14-15)</a:t>
            </a:r>
          </a:p>
          <a:p>
            <a:pPr marL="715963" indent="-357188">
              <a:tabLst>
                <a:tab pos="719138" algn="l"/>
              </a:tabLst>
              <a:defRPr/>
            </a:pPr>
            <a:r>
              <a:rPr lang="de-DE" sz="2000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Jesus lieben, ihm praktisch zu gehorchen </a:t>
            </a:r>
            <a:r>
              <a:rPr lang="de-DE" sz="2000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(8,31; 14,15.21-24; 15,10.14; 1. Johannes 3,24)</a:t>
            </a:r>
          </a:p>
          <a:p>
            <a:pPr marL="715963" indent="-357188">
              <a:tabLst>
                <a:tab pos="719138" algn="l"/>
              </a:tabLst>
              <a:defRPr/>
            </a:pPr>
            <a:r>
              <a:rPr lang="de-DE" sz="2000" kern="0" dirty="0">
                <a:solidFill>
                  <a:schemeClr val="bg1"/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Christus ähnlich werden </a:t>
            </a:r>
            <a:r>
              <a:rPr lang="de-DE" sz="2000" kern="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glow rad="139700">
                    <a:schemeClr val="tx1">
                      <a:alpha val="40000"/>
                    </a:schemeClr>
                  </a:glow>
                </a:effectLst>
                <a:latin typeface="AR ESSENCE" panose="02000000000000000000" pitchFamily="2" charset="0"/>
                <a:ea typeface="Verdana" panose="020B0604030504040204" pitchFamily="34" charset="0"/>
              </a:rPr>
              <a:t>(2. Korinther 3,18; 1. Johannes 3,2-3)</a:t>
            </a:r>
          </a:p>
        </p:txBody>
      </p:sp>
    </p:spTree>
    <p:extLst>
      <p:ext uri="{BB962C8B-B14F-4D97-AF65-F5344CB8AC3E}">
        <p14:creationId xmlns:p14="http://schemas.microsoft.com/office/powerpoint/2010/main" val="15645256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79FC7-FD13-D812-D345-C62204372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>
            <a:extLst>
              <a:ext uri="{FF2B5EF4-FFF2-40B4-BE49-F238E27FC236}">
                <a16:creationId xmlns:a16="http://schemas.microsoft.com/office/drawing/2014/main" id="{6A7CA80C-52B8-BD79-CC66-6482298B2751}"/>
              </a:ext>
            </a:extLst>
          </p:cNvPr>
          <p:cNvSpPr/>
          <p:nvPr/>
        </p:nvSpPr>
        <p:spPr>
          <a:xfrm>
            <a:off x="-6477" y="-29221"/>
            <a:ext cx="12204954" cy="6858000"/>
          </a:xfrm>
          <a:prstGeom prst="ellipse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38EEE08-65C7-0E64-06AE-EE43832C8A09}"/>
              </a:ext>
            </a:extLst>
          </p:cNvPr>
          <p:cNvSpPr txBox="1">
            <a:spLocks noChangeArrowheads="1"/>
          </p:cNvSpPr>
          <p:nvPr/>
        </p:nvSpPr>
        <p:spPr>
          <a:xfrm>
            <a:off x="457199" y="274638"/>
            <a:ext cx="8543925" cy="1714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+mj-ea"/>
                <a:cs typeface="+mj-cs"/>
              </a:rPr>
              <a:t>Gib endlich auf! Und zwar dich...</a:t>
            </a:r>
            <a:endParaRPr kumimoji="0" lang="de-DE" sz="32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60000"/>
                  <a:lumOff val="40000"/>
                </a:srgbClr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uLnTx/>
              <a:uFillTx/>
              <a:latin typeface="AR ESSENCE" panose="02000000000000000000" pitchFamily="2" charset="0"/>
              <a:ea typeface="+mj-ea"/>
              <a:cs typeface="+mj-cs"/>
            </a:endParaRPr>
          </a:p>
        </p:txBody>
      </p:sp>
      <p:pic>
        <p:nvPicPr>
          <p:cNvPr id="10" name="Picture 4" descr="logo">
            <a:extLst>
              <a:ext uri="{FF2B5EF4-FFF2-40B4-BE49-F238E27FC236}">
                <a16:creationId xmlns:a16="http://schemas.microsoft.com/office/drawing/2014/main" id="{45CB5B64-62DA-5284-3D4F-388562419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6803" y="5656017"/>
            <a:ext cx="952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16EF0409-AA56-7BCA-BFF3-498DCECD1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51063"/>
            <a:ext cx="8543924" cy="60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+mn-ea"/>
                <a:cs typeface="Arial" charset="0"/>
              </a:rPr>
              <a:t>Johannes 20,15-25</a:t>
            </a: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uLnTx/>
              <a:uFillTx/>
              <a:latin typeface="AR ESSENCE" panose="02000000000000000000" pitchFamily="2" charset="0"/>
              <a:ea typeface="+mn-ea"/>
              <a:cs typeface="Arial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6675B83F-6648-0468-B5A4-E88D4E07830A}"/>
              </a:ext>
            </a:extLst>
          </p:cNvPr>
          <p:cNvSpPr/>
          <p:nvPr/>
        </p:nvSpPr>
        <p:spPr>
          <a:xfrm>
            <a:off x="457200" y="3246260"/>
            <a:ext cx="11320272" cy="330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4375" marR="0" lvl="0" indent="-7143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714375" algn="l"/>
              </a:tabLst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… indem du Christus mehr als alles und jeden liebst (Verse 15-17)</a:t>
            </a:r>
          </a:p>
          <a:p>
            <a:pPr marL="714375" marR="0" lvl="0" indent="-7143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714375" algn="l"/>
              </a:tabLst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… indem du bereit bist, alles für Christus zu opfern (Verse 18-19)</a:t>
            </a:r>
          </a:p>
          <a:p>
            <a:pPr marL="714375" marR="0" lvl="0" indent="-7143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714375" algn="l"/>
              </a:tabLst>
              <a:defRPr/>
            </a:pP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</a:rPr>
              <a:t>… indem du der Führung Christi bedingungslos folgst (Verse 20-25)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714375" algn="l"/>
              </a:tabLst>
              <a:defRPr/>
            </a:pP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39700">
                  <a:prstClr val="black">
                    <a:alpha val="40000"/>
                  </a:prstClr>
                </a:glow>
              </a:effectLst>
              <a:uLnTx/>
              <a:uFillTx/>
              <a:latin typeface="AR ESSENCE" panose="02000000000000000000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1338" algn="l"/>
              </a:tabLst>
              <a:defRPr/>
            </a:pPr>
            <a:r>
              <a:rPr kumimoji="0" lang="de-DE" sz="28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60000"/>
                    <a:lumOff val="40000"/>
                  </a:srgbClr>
                </a:solidFill>
                <a:effectLst>
                  <a:glow rad="139700">
                    <a:prstClr val="black">
                      <a:alpha val="40000"/>
                    </a:prstClr>
                  </a:glow>
                </a:effectLst>
                <a:uLnTx/>
                <a:uFillTx/>
                <a:latin typeface="AR ESSENCE" panose="02000000000000000000" pitchFamily="2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 Drei Elemente von wahrer Jüngerschaft, damit du dich aufgibst und Christus ganz nachfolgst.</a:t>
            </a:r>
          </a:p>
        </p:txBody>
      </p:sp>
    </p:spTree>
    <p:extLst>
      <p:ext uri="{BB962C8B-B14F-4D97-AF65-F5344CB8AC3E}">
        <p14:creationId xmlns:p14="http://schemas.microsoft.com/office/powerpoint/2010/main" val="222082945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835</Words>
  <Application>Microsoft Office PowerPoint</Application>
  <PresentationFormat>Breitbild</PresentationFormat>
  <Paragraphs>66</Paragraphs>
  <Slides>8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 ESSENCE</vt:lpstr>
      <vt:lpstr>Arial</vt:lpstr>
      <vt:lpstr>Calibri</vt:lpstr>
      <vt:lpstr>Calibri Light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Johannes 21,15-25: Gib endlich auf! Und zwar dich...</dc:title>
  <dc:creator>Sascha Kriegler</dc:creator>
  <cp:lastModifiedBy>Sascha Kriegler</cp:lastModifiedBy>
  <cp:revision>637</cp:revision>
  <dcterms:created xsi:type="dcterms:W3CDTF">2015-12-06T14:34:46Z</dcterms:created>
  <dcterms:modified xsi:type="dcterms:W3CDTF">2026-07-26T06:36:46Z</dcterms:modified>
</cp:coreProperties>
</file>