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10"/>
  </p:notesMasterIdLst>
  <p:sldIdLst>
    <p:sldId id="585" r:id="rId2"/>
    <p:sldId id="700" r:id="rId3"/>
    <p:sldId id="820" r:id="rId4"/>
    <p:sldId id="821" r:id="rId5"/>
    <p:sldId id="828" r:id="rId6"/>
    <p:sldId id="829" r:id="rId7"/>
    <p:sldId id="830" r:id="rId8"/>
    <p:sldId id="831"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0000"/>
    <a:srgbClr val="EAEFF7"/>
    <a:srgbClr val="D2DE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7" autoAdjust="0"/>
  </p:normalViewPr>
  <p:slideViewPr>
    <p:cSldViewPr snapToGrid="0">
      <p:cViewPr varScale="1">
        <p:scale>
          <a:sx n="159" d="100"/>
          <a:sy n="159" d="100"/>
        </p:scale>
        <p:origin x="228" y="17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4" d="100"/>
          <a:sy n="84" d="100"/>
        </p:scale>
        <p:origin x="382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D0F090-7E74-4FFD-BE36-E9B69AED82C3}" type="datetimeFigureOut">
              <a:rPr lang="de-DE" smtClean="0"/>
              <a:t>28.10.2024</a:t>
            </a:fld>
            <a:endParaRPr lang="de-DE" dirty="0"/>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64BAB-5BA2-4FE7-B15A-FCB7F3CF80AF}" type="slidenum">
              <a:rPr lang="de-DE" smtClean="0"/>
              <a:t>‹Nr.›</a:t>
            </a:fld>
            <a:endParaRPr lang="de-DE" dirty="0"/>
          </a:p>
        </p:txBody>
      </p:sp>
    </p:spTree>
    <p:extLst>
      <p:ext uri="{BB962C8B-B14F-4D97-AF65-F5344CB8AC3E}">
        <p14:creationId xmlns:p14="http://schemas.microsoft.com/office/powerpoint/2010/main" val="106091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3</a:t>
            </a:fld>
            <a:endParaRPr lang="de-DE" dirty="0"/>
          </a:p>
        </p:txBody>
      </p:sp>
    </p:spTree>
    <p:extLst>
      <p:ext uri="{BB962C8B-B14F-4D97-AF65-F5344CB8AC3E}">
        <p14:creationId xmlns:p14="http://schemas.microsoft.com/office/powerpoint/2010/main" val="2109787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5E864BAB-5BA2-4FE7-B15A-FCB7F3CF80AF}" type="slidenum">
              <a:rPr lang="de-DE" smtClean="0"/>
              <a:t>4</a:t>
            </a:fld>
            <a:endParaRPr lang="de-DE" dirty="0"/>
          </a:p>
        </p:txBody>
      </p:sp>
    </p:spTree>
    <p:extLst>
      <p:ext uri="{BB962C8B-B14F-4D97-AF65-F5344CB8AC3E}">
        <p14:creationId xmlns:p14="http://schemas.microsoft.com/office/powerpoint/2010/main" val="1003409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07855D-46EA-2C50-4287-B6DE29739210}"/>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A467FCB2-CA9E-8CCD-27F9-B658E5828E9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9044E9E-9EBD-DA51-F3F1-B56A9207807E}"/>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4857D129-8E1B-F8DA-8907-3C47A174629F}"/>
              </a:ext>
            </a:extLst>
          </p:cNvPr>
          <p:cNvSpPr>
            <a:spLocks noGrp="1"/>
          </p:cNvSpPr>
          <p:nvPr>
            <p:ph type="sldNum" sz="quarter" idx="5"/>
          </p:nvPr>
        </p:nvSpPr>
        <p:spPr/>
        <p:txBody>
          <a:bodyPr/>
          <a:lstStyle/>
          <a:p>
            <a:fld id="{5E864BAB-5BA2-4FE7-B15A-FCB7F3CF80AF}" type="slidenum">
              <a:rPr lang="de-DE" smtClean="0"/>
              <a:t>5</a:t>
            </a:fld>
            <a:endParaRPr lang="de-DE" dirty="0"/>
          </a:p>
        </p:txBody>
      </p:sp>
    </p:spTree>
    <p:extLst>
      <p:ext uri="{BB962C8B-B14F-4D97-AF65-F5344CB8AC3E}">
        <p14:creationId xmlns:p14="http://schemas.microsoft.com/office/powerpoint/2010/main" val="4154422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3A59A-344C-ED32-01A7-E73C6766D462}"/>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F4F82C69-EB97-743E-FC4D-44D69EAA44E7}"/>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D5E7A734-B35F-D924-A4C2-5E4CA6218EC0}"/>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4B7B0B20-E410-6C91-F5EA-6620895F6461}"/>
              </a:ext>
            </a:extLst>
          </p:cNvPr>
          <p:cNvSpPr>
            <a:spLocks noGrp="1"/>
          </p:cNvSpPr>
          <p:nvPr>
            <p:ph type="sldNum" sz="quarter" idx="5"/>
          </p:nvPr>
        </p:nvSpPr>
        <p:spPr/>
        <p:txBody>
          <a:bodyPr/>
          <a:lstStyle/>
          <a:p>
            <a:fld id="{5E864BAB-5BA2-4FE7-B15A-FCB7F3CF80AF}" type="slidenum">
              <a:rPr lang="de-DE" smtClean="0"/>
              <a:t>6</a:t>
            </a:fld>
            <a:endParaRPr lang="de-DE" dirty="0"/>
          </a:p>
        </p:txBody>
      </p:sp>
    </p:spTree>
    <p:extLst>
      <p:ext uri="{BB962C8B-B14F-4D97-AF65-F5344CB8AC3E}">
        <p14:creationId xmlns:p14="http://schemas.microsoft.com/office/powerpoint/2010/main" val="41606879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021C0-24C0-557D-B508-011185C1CA5B}"/>
            </a:ext>
          </a:extLst>
        </p:cNvPr>
        <p:cNvGrpSpPr/>
        <p:nvPr/>
      </p:nvGrpSpPr>
      <p:grpSpPr>
        <a:xfrm>
          <a:off x="0" y="0"/>
          <a:ext cx="0" cy="0"/>
          <a:chOff x="0" y="0"/>
          <a:chExt cx="0" cy="0"/>
        </a:xfrm>
      </p:grpSpPr>
      <p:sp>
        <p:nvSpPr>
          <p:cNvPr id="2" name="Folienbildplatzhalter 1">
            <a:extLst>
              <a:ext uri="{FF2B5EF4-FFF2-40B4-BE49-F238E27FC236}">
                <a16:creationId xmlns:a16="http://schemas.microsoft.com/office/drawing/2014/main" id="{950AACAD-5C67-3097-0574-870E0EBDF613}"/>
              </a:ext>
            </a:extLst>
          </p:cNvPr>
          <p:cNvSpPr>
            <a:spLocks noGrp="1" noRot="1" noChangeAspect="1"/>
          </p:cNvSpPr>
          <p:nvPr>
            <p:ph type="sldImg"/>
          </p:nvPr>
        </p:nvSpPr>
        <p:spPr/>
      </p:sp>
      <p:sp>
        <p:nvSpPr>
          <p:cNvPr id="3" name="Notizenplatzhalter 2">
            <a:extLst>
              <a:ext uri="{FF2B5EF4-FFF2-40B4-BE49-F238E27FC236}">
                <a16:creationId xmlns:a16="http://schemas.microsoft.com/office/drawing/2014/main" id="{F830CFE4-42EF-2B70-290F-C2AA5CA03081}"/>
              </a:ext>
            </a:extLst>
          </p:cNvPr>
          <p:cNvSpPr>
            <a:spLocks noGrp="1"/>
          </p:cNvSpPr>
          <p:nvPr>
            <p:ph type="body" idx="1"/>
          </p:nvPr>
        </p:nvSpPr>
        <p:spPr/>
        <p:txBody>
          <a:bodyPr/>
          <a:lstStyle/>
          <a:p>
            <a:endParaRPr lang="de-DE" dirty="0"/>
          </a:p>
        </p:txBody>
      </p:sp>
      <p:sp>
        <p:nvSpPr>
          <p:cNvPr id="4" name="Foliennummernplatzhalter 3">
            <a:extLst>
              <a:ext uri="{FF2B5EF4-FFF2-40B4-BE49-F238E27FC236}">
                <a16:creationId xmlns:a16="http://schemas.microsoft.com/office/drawing/2014/main" id="{A22A55C6-3DDA-86DE-F599-3F6465CBAE02}"/>
              </a:ext>
            </a:extLst>
          </p:cNvPr>
          <p:cNvSpPr>
            <a:spLocks noGrp="1"/>
          </p:cNvSpPr>
          <p:nvPr>
            <p:ph type="sldNum" sz="quarter" idx="5"/>
          </p:nvPr>
        </p:nvSpPr>
        <p:spPr/>
        <p:txBody>
          <a:bodyPr/>
          <a:lstStyle/>
          <a:p>
            <a:fld id="{5E864BAB-5BA2-4FE7-B15A-FCB7F3CF80AF}" type="slidenum">
              <a:rPr lang="de-DE" smtClean="0"/>
              <a:t>7</a:t>
            </a:fld>
            <a:endParaRPr lang="de-DE" dirty="0"/>
          </a:p>
        </p:txBody>
      </p:sp>
    </p:spTree>
    <p:extLst>
      <p:ext uri="{BB962C8B-B14F-4D97-AF65-F5344CB8AC3E}">
        <p14:creationId xmlns:p14="http://schemas.microsoft.com/office/powerpoint/2010/main" val="985909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77149593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7167047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605043151"/>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1644172780"/>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41148803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869247348"/>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690432089"/>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02212909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904582740"/>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2278978406"/>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BFB78052-0DDC-454C-BFA8-EE9E5D62F210}" type="datetimeFigureOut">
              <a:rPr lang="de-DE" smtClean="0"/>
              <a:t>28.10.2024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A5AC4FF1-426E-4DFE-BCAC-868E90BB37A7}" type="slidenum">
              <a:rPr lang="de-DE" smtClean="0"/>
              <a:t>‹Nr.›</a:t>
            </a:fld>
            <a:endParaRPr lang="de-DE" dirty="0"/>
          </a:p>
        </p:txBody>
      </p:sp>
    </p:spTree>
    <p:extLst>
      <p:ext uri="{BB962C8B-B14F-4D97-AF65-F5344CB8AC3E}">
        <p14:creationId xmlns:p14="http://schemas.microsoft.com/office/powerpoint/2010/main" val="3746559822"/>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B78052-0DDC-454C-BFA8-EE9E5D62F210}" type="datetimeFigureOut">
              <a:rPr lang="de-DE" smtClean="0"/>
              <a:t>28.10.2024</a:t>
            </a:fld>
            <a:endParaRPr lang="de-DE" dirty="0"/>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C4FF1-426E-4DFE-BCAC-868E90BB37A7}" type="slidenum">
              <a:rPr lang="de-DE" smtClean="0"/>
              <a:t>‹Nr.›</a:t>
            </a:fld>
            <a:endParaRPr lang="de-DE" dirty="0"/>
          </a:p>
        </p:txBody>
      </p:sp>
    </p:spTree>
    <p:extLst>
      <p:ext uri="{BB962C8B-B14F-4D97-AF65-F5344CB8AC3E}">
        <p14:creationId xmlns:p14="http://schemas.microsoft.com/office/powerpoint/2010/main" val="1724594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4" descr="logo">
            <a:extLst>
              <a:ext uri="{FF2B5EF4-FFF2-40B4-BE49-F238E27FC236}">
                <a16:creationId xmlns:a16="http://schemas.microsoft.com/office/drawing/2014/main" id="{FA509D64-B823-47C6-AE2F-D6A36D6605DF}"/>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Tree>
    <p:extLst>
      <p:ext uri="{BB962C8B-B14F-4D97-AF65-F5344CB8AC3E}">
        <p14:creationId xmlns:p14="http://schemas.microsoft.com/office/powerpoint/2010/main" val="93830022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Wer ist Jesus?</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CB64CCA8-1375-4D87-BCE6-1D824757A26C}"/>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A8B458F8-3602-4898-BE61-0B2AF11AEB3D}"/>
              </a:ext>
            </a:extLst>
          </p:cNvPr>
          <p:cNvSpPr txBox="1">
            <a:spLocks noChangeArrowheads="1"/>
          </p:cNvSpPr>
          <p:nvPr/>
        </p:nvSpPr>
        <p:spPr bwMode="auto">
          <a:xfrm>
            <a:off x="457200" y="2151063"/>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Johannes 7,20-36 </a:t>
            </a:r>
          </a:p>
        </p:txBody>
      </p:sp>
      <p:sp>
        <p:nvSpPr>
          <p:cNvPr id="12" name="Rechteck 11">
            <a:extLst>
              <a:ext uri="{FF2B5EF4-FFF2-40B4-BE49-F238E27FC236}">
                <a16:creationId xmlns:a16="http://schemas.microsoft.com/office/drawing/2014/main" id="{6A326F71-41C5-403C-B067-45190D54D33B}"/>
              </a:ext>
            </a:extLst>
          </p:cNvPr>
          <p:cNvSpPr/>
          <p:nvPr/>
        </p:nvSpPr>
        <p:spPr>
          <a:xfrm>
            <a:off x="457200" y="3246260"/>
            <a:ext cx="11320272" cy="2640723"/>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ist im Recht (Verse 20-24)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ist Gottes Sohn (Verse 25-36)</a:t>
            </a:r>
            <a:endParaRPr lang="de-DE"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eaLnBrk="0" fontAlgn="base" hangingPunct="0">
              <a:spcBef>
                <a:spcPct val="20000"/>
              </a:spcBef>
              <a:spcAft>
                <a:spcPct val="0"/>
              </a:spcAft>
              <a:tabLst>
                <a:tab pos="714375" algn="l"/>
              </a:tabLst>
            </a:pPr>
            <a:endParaRPr lang="de-DE" sz="28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eaLnBrk="0" fontAlgn="base" hangingPunct="0">
              <a:spcBef>
                <a:spcPct val="20000"/>
              </a:spcBef>
              <a:spcAft>
                <a:spcPct val="0"/>
              </a:spcAft>
              <a:tabLst>
                <a:tab pos="714375" algn="l"/>
              </a:tabLst>
            </a:pPr>
            <a:r>
              <a:rPr lang="de-DE" sz="28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Zwei Erklärungen Jesu, wer er ist, damit du ihm vertraust und echtes Leben hast! (Johannes 20,31)</a:t>
            </a:r>
          </a:p>
        </p:txBody>
      </p:sp>
    </p:spTree>
    <p:extLst>
      <p:ext uri="{BB962C8B-B14F-4D97-AF65-F5344CB8AC3E}">
        <p14:creationId xmlns:p14="http://schemas.microsoft.com/office/powerpoint/2010/main" val="41639403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
                                            <p:txEl>
                                              <p:pRg st="0" end="0"/>
                                            </p:txEl>
                                          </p:spTgt>
                                        </p:tgtEl>
                                        <p:attrNameLst>
                                          <p:attrName>style.visibility</p:attrName>
                                        </p:attrNameLst>
                                      </p:cBhvr>
                                      <p:to>
                                        <p:strVal val="visible"/>
                                      </p:to>
                                    </p:set>
                                    <p:animEffect transition="in" filter="fade">
                                      <p:cBhvr>
                                        <p:cTn id="12" dur="500"/>
                                        <p:tgtEl>
                                          <p:spTgt spid="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xEl>
                                              <p:pRg st="1" end="1"/>
                                            </p:txEl>
                                          </p:spTgt>
                                        </p:tgtEl>
                                        <p:attrNameLst>
                                          <p:attrName>style.visibility</p:attrName>
                                        </p:attrNameLst>
                                      </p:cBhvr>
                                      <p:to>
                                        <p:strVal val="visible"/>
                                      </p:to>
                                    </p:set>
                                    <p:animEffect transition="in" filter="fade">
                                      <p:cBhvr>
                                        <p:cTn id="17" dur="500"/>
                                        <p:tgtEl>
                                          <p:spTgt spid="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500"/>
                                        <p:tgtEl>
                                          <p:spTgt spid="1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Wer ist Jesus?</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Jesus ist im Recht</a:t>
            </a:r>
          </a:p>
        </p:txBody>
      </p:sp>
      <p:sp>
        <p:nvSpPr>
          <p:cNvPr id="5" name="Rectangle 6">
            <a:extLst>
              <a:ext uri="{FF2B5EF4-FFF2-40B4-BE49-F238E27FC236}">
                <a16:creationId xmlns:a16="http://schemas.microsoft.com/office/drawing/2014/main" id="{D8578508-006A-9CA8-42B9-036E788AD8C3}"/>
              </a:ext>
            </a:extLst>
          </p:cNvPr>
          <p:cNvSpPr txBox="1">
            <a:spLocks noChangeArrowheads="1"/>
          </p:cNvSpPr>
          <p:nvPr/>
        </p:nvSpPr>
        <p:spPr bwMode="auto">
          <a:xfrm>
            <a:off x="457200" y="1916113"/>
            <a:ext cx="5081423" cy="44145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Streitpunkt: Das Werk / Zeichen der Gelähmten-Heilung am Teich Bethesda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5,1-18)</a:t>
            </a:r>
            <a:endPar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p:txBody>
      </p:sp>
      <p:pic>
        <p:nvPicPr>
          <p:cNvPr id="3" name="Grafik 2">
            <a:extLst>
              <a:ext uri="{FF2B5EF4-FFF2-40B4-BE49-F238E27FC236}">
                <a16:creationId xmlns:a16="http://schemas.microsoft.com/office/drawing/2014/main" id="{3CFB0DF9-88EF-9480-D336-589479C18C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4274" y="1989138"/>
            <a:ext cx="4835626" cy="4309080"/>
          </a:xfrm>
          <a:prstGeom prst="rect">
            <a:avLst/>
          </a:prstGeom>
        </p:spPr>
      </p:pic>
      <p:sp>
        <p:nvSpPr>
          <p:cNvPr id="4" name="Rechteck 3">
            <a:extLst>
              <a:ext uri="{FF2B5EF4-FFF2-40B4-BE49-F238E27FC236}">
                <a16:creationId xmlns:a16="http://schemas.microsoft.com/office/drawing/2014/main" id="{90B9AC0F-DBD6-4133-7FC2-363A20B6A7D5}"/>
              </a:ext>
            </a:extLst>
          </p:cNvPr>
          <p:cNvSpPr/>
          <p:nvPr/>
        </p:nvSpPr>
        <p:spPr>
          <a:xfrm>
            <a:off x="9784709" y="6274154"/>
            <a:ext cx="942887" cy="246221"/>
          </a:xfrm>
          <a:prstGeom prst="rect">
            <a:avLst/>
          </a:prstGeom>
        </p:spPr>
        <p:txBody>
          <a:bodyPr wrap="none">
            <a:spAutoFit/>
          </a:bodyPr>
          <a:lstStyle/>
          <a:p>
            <a:r>
              <a:rPr lang="de-DE" sz="1000" dirty="0">
                <a:solidFill>
                  <a:schemeClr val="bg1"/>
                </a:solidFill>
              </a:rPr>
              <a:t>reproarte.com</a:t>
            </a:r>
          </a:p>
        </p:txBody>
      </p:sp>
    </p:spTree>
    <p:extLst>
      <p:ext uri="{BB962C8B-B14F-4D97-AF65-F5344CB8AC3E}">
        <p14:creationId xmlns:p14="http://schemas.microsoft.com/office/powerpoint/2010/main" val="6034735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Wer ist Jesus?</a:t>
            </a:r>
          </a:p>
        </p:txBody>
      </p:sp>
      <p:pic>
        <p:nvPicPr>
          <p:cNvPr id="13" name="Picture 4" descr="logo">
            <a:extLst>
              <a:ext uri="{FF2B5EF4-FFF2-40B4-BE49-F238E27FC236}">
                <a16:creationId xmlns:a16="http://schemas.microsoft.com/office/drawing/2014/main" id="{1CA4DC65-4871-4B31-A4DD-536662850432}"/>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1A5BA95F-E0C4-4BA8-8843-8B679BF44985}"/>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1. Jesus ist im Recht</a:t>
            </a:r>
          </a:p>
        </p:txBody>
      </p:sp>
      <p:sp>
        <p:nvSpPr>
          <p:cNvPr id="5" name="Rectangle 6">
            <a:extLst>
              <a:ext uri="{FF2B5EF4-FFF2-40B4-BE49-F238E27FC236}">
                <a16:creationId xmlns:a16="http://schemas.microsoft.com/office/drawing/2014/main" id="{D8578508-006A-9CA8-42B9-036E788AD8C3}"/>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 Argumentation:</a:t>
            </a:r>
          </a:p>
          <a:p>
            <a:pPr marL="534988" indent="-354013">
              <a:tabLst>
                <a:tab pos="719138" algn="l"/>
              </a:tabLst>
              <a:defRPr/>
            </a:pPr>
            <a:r>
              <a:rPr lang="de-DE" sz="28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Die Beschneidung ist älter als das Gesetz </a:t>
            </a:r>
            <a:r>
              <a:rPr lang="de-DE" sz="28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r>
              <a:rPr lang="fi-FI" sz="28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 Mose 17,10-12; 3. Mose 12,1-3; Römer 4,11</a:t>
            </a:r>
            <a:r>
              <a:rPr lang="de-DE" sz="28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a:t>
            </a:r>
          </a:p>
          <a:p>
            <a:pPr marL="534988" indent="-354013">
              <a:tabLst>
                <a:tab pos="719138" algn="l"/>
              </a:tabLst>
              <a:defRPr/>
            </a:pPr>
            <a:r>
              <a:rPr lang="de-DE" sz="28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Das Sabbat-Gebot wird nach äußeren Anschein bei einer Beschneidung am Sabbat gebrochen </a:t>
            </a:r>
            <a:r>
              <a:rPr lang="de-DE" sz="28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sym typeface="Wingdings" panose="05000000000000000000" pitchFamily="2" charset="2"/>
              </a:rPr>
              <a:t></a:t>
            </a:r>
            <a:r>
              <a:rPr lang="de-DE" sz="2800"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diese gute Tat wird aber doch getan, damit man dem Beschneidungsritus gehorcht</a:t>
            </a:r>
            <a:endParaRPr lang="de-DE" sz="2800"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a:p>
            <a:pPr marL="534988" indent="-354013">
              <a:tabLst>
                <a:tab pos="719138" algn="l"/>
              </a:tabLst>
              <a:defRPr/>
            </a:pPr>
            <a:r>
              <a:rPr lang="de-DE" sz="2800" kern="0" dirty="0">
                <a:solidFill>
                  <a:schemeClr val="accent1">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Wenn durch die Beschneidung (das Geringere) die zeremonielle Reinigung eines Teils des Körpers am Sabbat erlaubt war, wie viel mehr sollte die Heilung des ganzen Körpers (das Größere) am Sabbat gestattet sein. (John MacArthur)</a:t>
            </a:r>
          </a:p>
          <a:p>
            <a:pPr marL="0" indent="0">
              <a:buNone/>
              <a:tabLst>
                <a:tab pos="719138" algn="l"/>
              </a:tabLst>
              <a:defRPr/>
            </a:pPr>
            <a:r>
              <a:rPr lang="de-DE" sz="28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Unterwerfe dich Jesus und lebe!</a:t>
            </a:r>
          </a:p>
        </p:txBody>
      </p:sp>
    </p:spTree>
    <p:extLst>
      <p:ext uri="{BB962C8B-B14F-4D97-AF65-F5344CB8AC3E}">
        <p14:creationId xmlns:p14="http://schemas.microsoft.com/office/powerpoint/2010/main" val="21118971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Effect transition="in" filter="fade">
                                      <p:cBhvr>
                                        <p:cTn id="12" dur="500"/>
                                        <p:tgtEl>
                                          <p:spTgt spid="5">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animEffect transition="in" filter="fade">
                                      <p:cBhvr>
                                        <p:cTn id="1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677181-7A7C-9764-B2BE-F06E453A54A0}"/>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8ADB8F36-B4F4-FD20-C503-E6BC8A102103}"/>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31FB96E1-ACD8-DA7E-DC90-1480D457DF56}"/>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Wer ist Jesus?</a:t>
            </a:r>
          </a:p>
        </p:txBody>
      </p:sp>
      <p:pic>
        <p:nvPicPr>
          <p:cNvPr id="13" name="Picture 4" descr="logo">
            <a:extLst>
              <a:ext uri="{FF2B5EF4-FFF2-40B4-BE49-F238E27FC236}">
                <a16:creationId xmlns:a16="http://schemas.microsoft.com/office/drawing/2014/main" id="{FB0B6941-44B0-F7A6-B90E-8355058D47B8}"/>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64C64C77-C66D-14DC-46D2-5D0809716189}"/>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Jesus ist Gottes Sohn</a:t>
            </a:r>
          </a:p>
        </p:txBody>
      </p:sp>
      <p:sp>
        <p:nvSpPr>
          <p:cNvPr id="5" name="Rectangle 6">
            <a:extLst>
              <a:ext uri="{FF2B5EF4-FFF2-40B4-BE49-F238E27FC236}">
                <a16:creationId xmlns:a16="http://schemas.microsoft.com/office/drawing/2014/main" id="{8E079FA0-1E43-B0BD-FB1C-F5B37224B889}"/>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Menschen denken: Jesus ist Sohn seiner Eltern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(6,42) </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aus Nazareth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(1,45-46)</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a:t>
            </a:r>
            <a:r>
              <a:rPr lang="de-DE" b="1"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Messias</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Jesus sagt: Jesus ist Gottes Sohn aus der Ewigkeit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(Micha 5,1)</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a:t>
            </a:r>
            <a:r>
              <a:rPr lang="de-DE" b="1"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Messias</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Wer Jesus wirklich kennt, kennt den Vater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(8,19; 12,44)</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Jesus kennt den Vater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(8,55; 10,15; 17,25)</a:t>
            </a:r>
          </a:p>
        </p:txBody>
      </p:sp>
    </p:spTree>
    <p:extLst>
      <p:ext uri="{BB962C8B-B14F-4D97-AF65-F5344CB8AC3E}">
        <p14:creationId xmlns:p14="http://schemas.microsoft.com/office/powerpoint/2010/main" val="417511803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585C6C-EA37-CB4D-FCEF-C97945CED786}"/>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73FAFB42-FCBE-4594-681F-22C88178C48A}"/>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7F328DD8-ED35-21BC-8FF3-CC79305C4D32}"/>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Wer ist Jesus?</a:t>
            </a:r>
          </a:p>
        </p:txBody>
      </p:sp>
      <p:pic>
        <p:nvPicPr>
          <p:cNvPr id="13" name="Picture 4" descr="logo">
            <a:extLst>
              <a:ext uri="{FF2B5EF4-FFF2-40B4-BE49-F238E27FC236}">
                <a16:creationId xmlns:a16="http://schemas.microsoft.com/office/drawing/2014/main" id="{3C0D03DF-2D8D-3F0B-B987-C15B8A0F6579}"/>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03530D65-8777-9EDC-F294-F97656541AFB}"/>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Jesus ist Gottes Sohn</a:t>
            </a:r>
          </a:p>
        </p:txBody>
      </p:sp>
      <p:pic>
        <p:nvPicPr>
          <p:cNvPr id="3" name="Grafik 2">
            <a:extLst>
              <a:ext uri="{FF2B5EF4-FFF2-40B4-BE49-F238E27FC236}">
                <a16:creationId xmlns:a16="http://schemas.microsoft.com/office/drawing/2014/main" id="{CC1773B4-0123-3D22-CA95-DF4C0FBDD1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76496" y="1131888"/>
            <a:ext cx="6786824" cy="5169651"/>
          </a:xfrm>
          <a:prstGeom prst="rect">
            <a:avLst/>
          </a:prstGeom>
        </p:spPr>
      </p:pic>
    </p:spTree>
    <p:extLst>
      <p:ext uri="{BB962C8B-B14F-4D97-AF65-F5344CB8AC3E}">
        <p14:creationId xmlns:p14="http://schemas.microsoft.com/office/powerpoint/2010/main" val="30963112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AE0761-33A9-4383-FD86-08DFC95F3547}"/>
            </a:ext>
          </a:extLst>
        </p:cNvPr>
        <p:cNvGrpSpPr/>
        <p:nvPr/>
      </p:nvGrpSpPr>
      <p:grpSpPr>
        <a:xfrm>
          <a:off x="0" y="0"/>
          <a:ext cx="0" cy="0"/>
          <a:chOff x="0" y="0"/>
          <a:chExt cx="0" cy="0"/>
        </a:xfrm>
      </p:grpSpPr>
      <p:sp>
        <p:nvSpPr>
          <p:cNvPr id="6" name="Ellipse 5">
            <a:extLst>
              <a:ext uri="{FF2B5EF4-FFF2-40B4-BE49-F238E27FC236}">
                <a16:creationId xmlns:a16="http://schemas.microsoft.com/office/drawing/2014/main" id="{25E4A15D-EBA3-E033-C932-C8DE1EE97921}"/>
              </a:ext>
            </a:extLst>
          </p:cNvPr>
          <p:cNvSpPr/>
          <p:nvPr/>
        </p:nvSpPr>
        <p:spPr>
          <a:xfrm>
            <a:off x="0"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tangle 5">
            <a:extLst>
              <a:ext uri="{FF2B5EF4-FFF2-40B4-BE49-F238E27FC236}">
                <a16:creationId xmlns:a16="http://schemas.microsoft.com/office/drawing/2014/main" id="{1D9FC01E-603D-CB3F-9AFF-EE0D95B6F782}"/>
              </a:ext>
            </a:extLst>
          </p:cNvPr>
          <p:cNvSpPr txBox="1">
            <a:spLocks noChangeArrowheads="1"/>
          </p:cNvSpPr>
          <p:nvPr/>
        </p:nvSpPr>
        <p:spPr bwMode="auto">
          <a:xfrm>
            <a:off x="457200" y="6424613"/>
            <a:ext cx="11234928" cy="433387"/>
          </a:xfrm>
          <a:prstGeom prst="rect">
            <a:avLst/>
          </a:prstGeom>
          <a:noFill/>
          <a:ln w="9525">
            <a:noFill/>
            <a:miter lim="800000"/>
            <a:headEnd/>
            <a:tailEnd/>
          </a:ln>
        </p:spPr>
        <p:txBody>
          <a:bodyPr/>
          <a:lstStyle/>
          <a:p>
            <a:pPr algn="ctr" fontAlgn="base">
              <a:spcBef>
                <a:spcPct val="0"/>
              </a:spcBef>
              <a:spcAft>
                <a:spcPct val="0"/>
              </a:spcAft>
              <a:defRPr/>
            </a:pPr>
            <a:r>
              <a:rPr lang="de-DE" sz="2400" dirty="0">
                <a:solidFill>
                  <a:srgbClr val="00B0F0"/>
                </a:solidFill>
                <a:latin typeface="AR ESSENCE" panose="02000000000000000000" pitchFamily="2" charset="0"/>
                <a:cs typeface="Arial" charset="0"/>
              </a:rPr>
              <a:t>Wer ist Jesus?</a:t>
            </a:r>
          </a:p>
        </p:txBody>
      </p:sp>
      <p:pic>
        <p:nvPicPr>
          <p:cNvPr id="13" name="Picture 4" descr="logo">
            <a:extLst>
              <a:ext uri="{FF2B5EF4-FFF2-40B4-BE49-F238E27FC236}">
                <a16:creationId xmlns:a16="http://schemas.microsoft.com/office/drawing/2014/main" id="{E926BB0B-5FBF-453F-32D3-E86937467333}"/>
              </a:ext>
            </a:extLst>
          </p:cNvPr>
          <p:cNvPicPr>
            <a:picLocks noChangeAspect="1" noChangeArrowheads="1"/>
          </p:cNvPicPr>
          <p:nvPr/>
        </p:nvPicPr>
        <p:blipFill>
          <a:blip r:embed="rId3" cstate="print"/>
          <a:srcRect/>
          <a:stretch>
            <a:fillRect/>
          </a:stretch>
        </p:blipFill>
        <p:spPr bwMode="auto">
          <a:xfrm>
            <a:off x="10996803" y="5656017"/>
            <a:ext cx="952500" cy="1143000"/>
          </a:xfrm>
          <a:prstGeom prst="rect">
            <a:avLst/>
          </a:prstGeom>
          <a:noFill/>
          <a:ln w="9525">
            <a:noFill/>
            <a:miter lim="800000"/>
            <a:headEnd/>
            <a:tailEnd/>
          </a:ln>
        </p:spPr>
      </p:pic>
      <p:sp>
        <p:nvSpPr>
          <p:cNvPr id="8" name="Rectangle 5">
            <a:extLst>
              <a:ext uri="{FF2B5EF4-FFF2-40B4-BE49-F238E27FC236}">
                <a16:creationId xmlns:a16="http://schemas.microsoft.com/office/drawing/2014/main" id="{6B95CEF2-19B3-09AC-CBCB-02EB0DEC611B}"/>
              </a:ext>
            </a:extLst>
          </p:cNvPr>
          <p:cNvSpPr txBox="1">
            <a:spLocks noChangeArrowheads="1"/>
          </p:cNvSpPr>
          <p:nvPr/>
        </p:nvSpPr>
        <p:spPr>
          <a:xfrm>
            <a:off x="457200" y="274638"/>
            <a:ext cx="852487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latin typeface="AR ESSENCE" panose="02000000000000000000" pitchFamily="2" charset="0"/>
              </a:rPr>
              <a:t>2. Jesus ist Gottes Sohn</a:t>
            </a:r>
          </a:p>
        </p:txBody>
      </p:sp>
      <p:sp>
        <p:nvSpPr>
          <p:cNvPr id="5" name="Rectangle 6">
            <a:extLst>
              <a:ext uri="{FF2B5EF4-FFF2-40B4-BE49-F238E27FC236}">
                <a16:creationId xmlns:a16="http://schemas.microsoft.com/office/drawing/2014/main" id="{DF7920CA-BB4C-A288-7132-2ABBCBD03BEA}"/>
              </a:ext>
            </a:extLst>
          </p:cNvPr>
          <p:cNvSpPr txBox="1">
            <a:spLocks noChangeArrowheads="1"/>
          </p:cNvSpPr>
          <p:nvPr/>
        </p:nvSpPr>
        <p:spPr bwMode="auto">
          <a:xfrm>
            <a:off x="457200" y="1916113"/>
            <a:ext cx="11234928" cy="4537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Die Menge scheint zu glauben, sagt aber Jesus </a:t>
            </a:r>
            <a:r>
              <a:rPr lang="de-DE" b="1"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Christus</a:t>
            </a:r>
          </a:p>
          <a:p>
            <a:pPr marL="0" indent="0">
              <a:buNone/>
              <a:tabLst>
                <a:tab pos="719138" algn="l"/>
              </a:tabLst>
              <a:defRPr/>
            </a:pP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Jesus geht zu Gott, dem Vater, zurück – die Ungläubigen nicht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(Johannes 8,21-24)</a:t>
            </a:r>
            <a:r>
              <a:rPr lang="de-DE" kern="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rPr>
              <a:t>, die Gläubigen später </a:t>
            </a:r>
            <a:r>
              <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rPr>
              <a:t>(13,33.36)</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Glaube an Jesus, den Sohn Gottes, und lebe!</a:t>
            </a:r>
          </a:p>
          <a:p>
            <a:pPr marL="0" indent="0">
              <a:buNone/>
              <a:tabLst>
                <a:tab pos="719138" algn="l"/>
              </a:tabLst>
              <a:defRPr/>
            </a:pPr>
            <a:r>
              <a:rPr lang="de-DE"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Erfreue dich an Jesus, den Sohn Gottes, weil er alles verändert!</a:t>
            </a:r>
          </a:p>
          <a:p>
            <a:pPr marL="0" indent="0">
              <a:buNone/>
              <a:tabLst>
                <a:tab pos="719138" algn="l"/>
              </a:tabLst>
              <a:defRPr/>
            </a:pPr>
            <a:endParaRPr lang="de-DE" kern="0" dirty="0">
              <a:solidFill>
                <a:schemeClr val="accent4">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endParaRPr>
          </a:p>
        </p:txBody>
      </p:sp>
    </p:spTree>
    <p:extLst>
      <p:ext uri="{BB962C8B-B14F-4D97-AF65-F5344CB8AC3E}">
        <p14:creationId xmlns:p14="http://schemas.microsoft.com/office/powerpoint/2010/main" val="158847002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92475F-1CE2-DB61-A0D8-E3653D18CC5D}"/>
            </a:ext>
          </a:extLst>
        </p:cNvPr>
        <p:cNvGrpSpPr/>
        <p:nvPr/>
      </p:nvGrpSpPr>
      <p:grpSpPr>
        <a:xfrm>
          <a:off x="0" y="0"/>
          <a:ext cx="0" cy="0"/>
          <a:chOff x="0" y="0"/>
          <a:chExt cx="0" cy="0"/>
        </a:xfrm>
      </p:grpSpPr>
      <p:sp>
        <p:nvSpPr>
          <p:cNvPr id="2" name="Ellipse 1">
            <a:extLst>
              <a:ext uri="{FF2B5EF4-FFF2-40B4-BE49-F238E27FC236}">
                <a16:creationId xmlns:a16="http://schemas.microsoft.com/office/drawing/2014/main" id="{99379234-3115-46B0-268E-D1438DC51FD1}"/>
              </a:ext>
            </a:extLst>
          </p:cNvPr>
          <p:cNvSpPr/>
          <p:nvPr/>
        </p:nvSpPr>
        <p:spPr>
          <a:xfrm>
            <a:off x="-9525" y="0"/>
            <a:ext cx="12204954" cy="6858000"/>
          </a:xfrm>
          <a:prstGeom prst="ellipse">
            <a:avLst/>
          </a:prstGeom>
          <a:solidFill>
            <a:schemeClr val="tx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8" name="Rectangle 5">
            <a:extLst>
              <a:ext uri="{FF2B5EF4-FFF2-40B4-BE49-F238E27FC236}">
                <a16:creationId xmlns:a16="http://schemas.microsoft.com/office/drawing/2014/main" id="{9E750226-169B-FFB6-9738-2D437F78340F}"/>
              </a:ext>
            </a:extLst>
          </p:cNvPr>
          <p:cNvSpPr txBox="1">
            <a:spLocks noChangeArrowheads="1"/>
          </p:cNvSpPr>
          <p:nvPr/>
        </p:nvSpPr>
        <p:spPr>
          <a:xfrm>
            <a:off x="457199" y="274638"/>
            <a:ext cx="8543925" cy="1714500"/>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defRPr/>
            </a:pPr>
            <a:r>
              <a:rPr lang="de-DE" sz="5400" b="1" dirty="0">
                <a:solidFill>
                  <a:schemeClr val="accent4">
                    <a:lumMod val="60000"/>
                    <a:lumOff val="40000"/>
                  </a:schemeClr>
                </a:solidFill>
                <a:effectLst>
                  <a:glow rad="139700">
                    <a:schemeClr val="tx1">
                      <a:alpha val="40000"/>
                    </a:schemeClr>
                  </a:glow>
                </a:effectLst>
                <a:latin typeface="AR ESSENCE" panose="02000000000000000000" pitchFamily="2" charset="0"/>
              </a:rPr>
              <a:t>Wer ist Jesus?</a:t>
            </a:r>
            <a:endParaRPr lang="de-DE" sz="3200" b="1" dirty="0">
              <a:solidFill>
                <a:schemeClr val="accent4">
                  <a:lumMod val="60000"/>
                  <a:lumOff val="40000"/>
                </a:schemeClr>
              </a:solidFill>
              <a:effectLst>
                <a:glow rad="139700">
                  <a:schemeClr val="tx1">
                    <a:alpha val="40000"/>
                  </a:schemeClr>
                </a:glow>
              </a:effectLst>
              <a:latin typeface="AR ESSENCE" panose="02000000000000000000" pitchFamily="2" charset="0"/>
            </a:endParaRPr>
          </a:p>
        </p:txBody>
      </p:sp>
      <p:pic>
        <p:nvPicPr>
          <p:cNvPr id="10" name="Picture 4" descr="logo">
            <a:extLst>
              <a:ext uri="{FF2B5EF4-FFF2-40B4-BE49-F238E27FC236}">
                <a16:creationId xmlns:a16="http://schemas.microsoft.com/office/drawing/2014/main" id="{E28AEB7D-ECC5-4B7F-41EA-D2A476B97AEA}"/>
              </a:ext>
            </a:extLst>
          </p:cNvPr>
          <p:cNvPicPr>
            <a:picLocks noChangeAspect="1" noChangeArrowheads="1"/>
          </p:cNvPicPr>
          <p:nvPr/>
        </p:nvPicPr>
        <p:blipFill>
          <a:blip r:embed="rId2" cstate="print"/>
          <a:srcRect/>
          <a:stretch>
            <a:fillRect/>
          </a:stretch>
        </p:blipFill>
        <p:spPr bwMode="auto">
          <a:xfrm>
            <a:off x="10996803" y="5656017"/>
            <a:ext cx="952500" cy="1143000"/>
          </a:xfrm>
          <a:prstGeom prst="rect">
            <a:avLst/>
          </a:prstGeom>
          <a:noFill/>
          <a:ln w="9525">
            <a:noFill/>
            <a:miter lim="800000"/>
            <a:headEnd/>
            <a:tailEnd/>
          </a:ln>
        </p:spPr>
      </p:pic>
      <p:sp>
        <p:nvSpPr>
          <p:cNvPr id="7" name="Rectangle 5">
            <a:extLst>
              <a:ext uri="{FF2B5EF4-FFF2-40B4-BE49-F238E27FC236}">
                <a16:creationId xmlns:a16="http://schemas.microsoft.com/office/drawing/2014/main" id="{15D6F121-FF7A-6A05-4E48-7051AB873DA3}"/>
              </a:ext>
            </a:extLst>
          </p:cNvPr>
          <p:cNvSpPr txBox="1">
            <a:spLocks noChangeArrowheads="1"/>
          </p:cNvSpPr>
          <p:nvPr/>
        </p:nvSpPr>
        <p:spPr bwMode="auto">
          <a:xfrm>
            <a:off x="457200" y="2151063"/>
            <a:ext cx="8543924" cy="607758"/>
          </a:xfrm>
          <a:prstGeom prst="rect">
            <a:avLst/>
          </a:prstGeom>
          <a:noFill/>
          <a:ln w="9525">
            <a:noFill/>
            <a:miter lim="800000"/>
            <a:headEnd/>
            <a:tailEnd/>
          </a:ln>
        </p:spPr>
        <p:txBody>
          <a:bodyPr/>
          <a:lstStyle/>
          <a:p>
            <a:pPr algn="ctr" fontAlgn="base">
              <a:spcBef>
                <a:spcPct val="0"/>
              </a:spcBef>
              <a:spcAft>
                <a:spcPct val="0"/>
              </a:spcAft>
              <a:defRPr/>
            </a:pPr>
            <a:r>
              <a:rPr lang="de-DE" sz="3600" dirty="0">
                <a:solidFill>
                  <a:schemeClr val="bg1"/>
                </a:solidFill>
                <a:effectLst>
                  <a:glow rad="139700">
                    <a:schemeClr val="tx1">
                      <a:alpha val="40000"/>
                    </a:schemeClr>
                  </a:glow>
                </a:effectLst>
                <a:latin typeface="AR ESSENCE" panose="02000000000000000000" pitchFamily="2" charset="0"/>
                <a:cs typeface="Arial" charset="0"/>
              </a:rPr>
              <a:t>Johannes 7,20-36 </a:t>
            </a:r>
          </a:p>
        </p:txBody>
      </p:sp>
      <p:sp>
        <p:nvSpPr>
          <p:cNvPr id="12" name="Rechteck 11">
            <a:extLst>
              <a:ext uri="{FF2B5EF4-FFF2-40B4-BE49-F238E27FC236}">
                <a16:creationId xmlns:a16="http://schemas.microsoft.com/office/drawing/2014/main" id="{8C65C09F-4D0F-F162-ACAA-6497DE3210FC}"/>
              </a:ext>
            </a:extLst>
          </p:cNvPr>
          <p:cNvSpPr/>
          <p:nvPr/>
        </p:nvSpPr>
        <p:spPr>
          <a:xfrm>
            <a:off x="457200" y="3246260"/>
            <a:ext cx="11320272" cy="2640723"/>
          </a:xfrm>
          <a:prstGeom prst="rect">
            <a:avLst/>
          </a:prstGeom>
        </p:spPr>
        <p:txBody>
          <a:bodyPr wrap="square">
            <a:spAutoFit/>
          </a:bodyPr>
          <a:lstStyle/>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ist im Recht (Verse 20-24)</a:t>
            </a:r>
          </a:p>
          <a:p>
            <a:pPr marL="714375" lvl="0" indent="-714375" eaLnBrk="0" fontAlgn="base" hangingPunct="0">
              <a:spcBef>
                <a:spcPct val="20000"/>
              </a:spcBef>
              <a:spcAft>
                <a:spcPct val="0"/>
              </a:spcAft>
              <a:buFont typeface="+mj-lt"/>
              <a:buAutoNum type="arabicPeriod"/>
              <a:tabLst>
                <a:tab pos="714375" algn="l"/>
              </a:tabLst>
            </a:pPr>
            <a:r>
              <a:rPr lang="de-DE" sz="3200"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rPr>
              <a:t>Jesus ist Gottes Sohn (Verse 25-36)</a:t>
            </a:r>
            <a:endParaRPr lang="de-DE" dirty="0">
              <a:solidFill>
                <a:schemeClr val="bg1"/>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endParaRPr>
          </a:p>
          <a:p>
            <a:pPr eaLnBrk="0" fontAlgn="base" hangingPunct="0">
              <a:spcBef>
                <a:spcPct val="20000"/>
              </a:spcBef>
              <a:spcAft>
                <a:spcPct val="0"/>
              </a:spcAft>
              <a:tabLst>
                <a:tab pos="714375" algn="l"/>
              </a:tabLst>
            </a:pPr>
            <a:endParaRPr lang="de-DE" sz="28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endParaRPr>
          </a:p>
          <a:p>
            <a:pPr eaLnBrk="0" fontAlgn="base" hangingPunct="0">
              <a:spcBef>
                <a:spcPct val="20000"/>
              </a:spcBef>
              <a:spcAft>
                <a:spcPct val="0"/>
              </a:spcAft>
              <a:tabLst>
                <a:tab pos="714375" algn="l"/>
              </a:tabLst>
            </a:pPr>
            <a:r>
              <a:rPr lang="de-DE" sz="2800" kern="0" dirty="0">
                <a:solidFill>
                  <a:schemeClr val="accent6">
                    <a:lumMod val="60000"/>
                    <a:lumOff val="40000"/>
                  </a:schemeClr>
                </a:solidFill>
                <a:effectLst>
                  <a:glow rad="139700">
                    <a:schemeClr val="tx1">
                      <a:alpha val="40000"/>
                    </a:schemeClr>
                  </a:glow>
                </a:effectLst>
                <a:latin typeface="AR ESSENCE" panose="02000000000000000000" pitchFamily="2" charset="0"/>
                <a:ea typeface="Verdana" panose="020B0604030504040204" pitchFamily="34" charset="0"/>
                <a:cs typeface="Verdana" panose="020B0604030504040204" pitchFamily="34" charset="0"/>
                <a:sym typeface="Wingdings" pitchFamily="2" charset="2"/>
              </a:rPr>
              <a:t>	Zwei Erklärungen Jesu, wer er ist, damit du ihm vertraust und echtes Leben hast! (Johannes 20,31)</a:t>
            </a:r>
          </a:p>
        </p:txBody>
      </p:sp>
    </p:spTree>
    <p:extLst>
      <p:ext uri="{BB962C8B-B14F-4D97-AF65-F5344CB8AC3E}">
        <p14:creationId xmlns:p14="http://schemas.microsoft.com/office/powerpoint/2010/main" val="3874417680"/>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Words>
  <Application>Microsoft Office PowerPoint</Application>
  <PresentationFormat>Breitbild</PresentationFormat>
  <Paragraphs>42</Paragraphs>
  <Slides>8</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8</vt:i4>
      </vt:variant>
    </vt:vector>
  </HeadingPairs>
  <TitlesOfParts>
    <vt:vector size="13" baseType="lpstr">
      <vt:lpstr>AR ESSENCE</vt:lpstr>
      <vt:lpstr>Arial</vt:lpstr>
      <vt:lpstr>Calibri</vt:lpstr>
      <vt:lpstr>Calibri Light</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Johannes 7,20-36: Wer ist Jesus?</dc:title>
  <dc:creator>Sascha Kriegler</dc:creator>
  <cp:lastModifiedBy>Sascha Kriegler</cp:lastModifiedBy>
  <cp:revision>583</cp:revision>
  <dcterms:created xsi:type="dcterms:W3CDTF">2015-12-06T14:34:46Z</dcterms:created>
  <dcterms:modified xsi:type="dcterms:W3CDTF">2024-10-28T15:36:38Z</dcterms:modified>
</cp:coreProperties>
</file>