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3"/>
  </p:notesMasterIdLst>
  <p:sldIdLst>
    <p:sldId id="585" r:id="rId2"/>
    <p:sldId id="700" r:id="rId3"/>
    <p:sldId id="828" r:id="rId4"/>
    <p:sldId id="834" r:id="rId5"/>
    <p:sldId id="835" r:id="rId6"/>
    <p:sldId id="836" r:id="rId7"/>
    <p:sldId id="837" r:id="rId8"/>
    <p:sldId id="838" r:id="rId9"/>
    <p:sldId id="839" r:id="rId10"/>
    <p:sldId id="840" r:id="rId11"/>
    <p:sldId id="84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00FF00"/>
    <a:srgbClr val="FF0000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7" autoAdjust="0"/>
  </p:normalViewPr>
  <p:slideViewPr>
    <p:cSldViewPr snapToGrid="0">
      <p:cViewPr varScale="1">
        <p:scale>
          <a:sx n="105" d="100"/>
          <a:sy n="105" d="100"/>
        </p:scale>
        <p:origin x="138" y="2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0F090-7E74-4FFD-BE36-E9B69AED82C3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64BAB-5BA2-4FE7-B15A-FCB7F3CF80A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091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7855D-46EA-2C50-4287-B6DE29739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467FCB2-CA9E-8CCD-27F9-B658E5828E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9044E9E-9EBD-DA51-F3F1-B56A920780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857D129-8E1B-F8DA-8907-3C47A17462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442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9D4263-5B46-CF75-FBC4-E81DC8C637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91E61A8-AD37-ECE1-BC88-003860014C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67A6DE5-6A49-6B2C-39B1-0C9AEA7F50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2E47BB6-7C9B-F3C1-3434-42F59AD312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0857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A02F2E-4D88-DB3C-6AEB-1BC556CF5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5D21EDE-8B83-52E8-F79A-BF42646F27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110A9C2-2DD9-9D63-00DD-2F48524A08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D8EA0BB-8341-32C2-A65F-E5FE080868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381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D47E00-6096-C964-59D3-19B41CEB11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339ADBC-FA98-59AF-41B9-E758AB0A4D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321C8F4-1AC8-8128-73A6-062F45505A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43A898E-ED79-CB3B-A8CC-91A1B02624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9146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856567-ADA5-6928-1D90-C2E1AFD89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8FF1C403-55F8-418F-3F9F-45473E9E9A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580D311-92DF-799B-DE49-A7A0FD7ED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7DFFC3A-8103-3BAF-EA6B-9E26AE3F1A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9352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F5223-012E-5F16-5134-017DAA8C56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9575AEB-4F9E-7D8F-5D73-F8A9B6D503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E4C1DEE4-644B-A893-BFD6-FAB3E2A1AB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3BAD297-4FDD-F38F-C32D-9F56A7F275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2552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7D2DE-FC90-B883-179D-D23C8EF91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D153DC53-B2C7-64CC-E117-A5AEDF92CB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7A35E48-E81D-564C-D342-E8D0853B8D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4837073-04B5-2941-A70A-59614615CF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4181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7E0E8-B008-B3A4-25D0-B2C02C351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4DFBA74A-023E-53E4-A86F-790B7FE617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B944AA8-BB66-3B69-F922-B0D75C9932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2CBB14D-8EE2-D51D-5734-61AD6DED16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864BAB-5BA2-4FE7-B15A-FCB7F3CF80AF}" type="slidenum">
              <a:rPr lang="de-DE" smtClean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71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02.02.2025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C136D0-C150-6AAB-9A51-22871BFB4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E22B7C35-7C8A-A423-DF78-1A88D14AA6DF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193D724-79A6-B316-8CE2-0FEA7F3F5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74D94428-7E0D-D114-865B-328D4C756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0F5EB74C-6050-55A5-5345-7FE98C7DEE5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Der Nutzen wahrer Jüngerschaft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F78ABA-5A50-8807-14CF-81714F0DC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wahrer Jünger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wird im Himmel mit Abraham am Tisch liegen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8,11)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/ wird durch Christus wirklich befreit</a:t>
            </a:r>
          </a:p>
          <a:p>
            <a:pPr marL="9350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der Macht der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 6,11-14.22-23)</a:t>
            </a:r>
          </a:p>
          <a:p>
            <a:pPr marL="9350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der Strafe der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Thessalonicher 1,10; Römer 8,1-2; Johannes 3,36)</a:t>
            </a:r>
          </a:p>
          <a:p>
            <a:pPr marL="9350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der Verunreinigung der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Galater 1,4; 1. Johannes 1,9)</a:t>
            </a:r>
          </a:p>
          <a:p>
            <a:pPr marL="9350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der Gegenwart der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Philipper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3,21; 1. </a:t>
            </a:r>
            <a:r>
              <a:rPr lang="en-US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Thessalonicher</a:t>
            </a:r>
            <a:r>
              <a:rPr lang="en-US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3,13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777301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6B3037-9AF1-D586-1E14-8CC50D7E57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>
            <a:extLst>
              <a:ext uri="{FF2B5EF4-FFF2-40B4-BE49-F238E27FC236}">
                <a16:creationId xmlns:a16="http://schemas.microsoft.com/office/drawing/2014/main" id="{8F404FB0-AAFE-87ED-2631-BD84637A70C2}"/>
              </a:ext>
            </a:extLst>
          </p:cNvPr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E72AE99-0740-EBE3-4BCB-F59133FEA533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Bist du wahrhaft sein Jünger?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7B550F06-DCAE-EF18-70B9-94E4E6DB4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818C1C67-2817-1E40-A185-5DC36684F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8,31-36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A3BC7E61-4F44-307D-9CFE-C1C7EC238A07}"/>
              </a:ext>
            </a:extLst>
          </p:cNvPr>
          <p:cNvSpPr/>
          <p:nvPr/>
        </p:nvSpPr>
        <p:spPr>
          <a:xfrm>
            <a:off x="457200" y="3246260"/>
            <a:ext cx="1132027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Nachweis wahrer Jüngerschaft (Vers 31)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Nutzen wahrer Jüngerschaft (Verse 32-36)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Zwei Aspekte wahrer Jüngerschaft, damit du rettenden Glauben hast, Jesus ernstlich nachfolgst und echte Freiheit erlebst.</a:t>
            </a:r>
          </a:p>
        </p:txBody>
      </p:sp>
    </p:spTree>
    <p:extLst>
      <p:ext uri="{BB962C8B-B14F-4D97-AF65-F5344CB8AC3E}">
        <p14:creationId xmlns:p14="http://schemas.microsoft.com/office/powerpoint/2010/main" val="194631196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Bist du wahrhaft sein Jünger?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Johannes 8,31-36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Nachweis wahrer Jüngerschaft (Vers 31)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Der Nutzen wahrer Jüngerschaft (Verse 32-36)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endParaRPr lang="de-DE" sz="36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endParaRPr lang="de-DE" sz="5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4375" algn="l"/>
              </a:tabLst>
            </a:pPr>
            <a:r>
              <a:rPr lang="de-DE" sz="2800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Zwei Aspekte wahrer Jüngerschaft, damit du rettenden Glauben hast, Jesus ernstlich nachfolgst und echte Freiheit erlebst.</a:t>
            </a:r>
          </a:p>
        </p:txBody>
      </p:sp>
    </p:spTree>
    <p:extLst>
      <p:ext uri="{BB962C8B-B14F-4D97-AF65-F5344CB8AC3E}">
        <p14:creationId xmlns:p14="http://schemas.microsoft.com/office/powerpoint/2010/main" val="41639403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677181-7A7C-9764-B2BE-F06E453A5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8ADB8F36-B4F4-FD20-C503-E6BC8A102103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31FB96E1-ACD8-DA7E-DC90-1480D457D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FB0B6941-44B0-F7A6-B90E-8355058D4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64C64C77-C66D-14DC-46D2-5D0809716189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Nachweis wahrer Jüngerschaft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E079FA0-1E43-B0BD-FB1C-F5B37224B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wahrer Jünger Jesu ist einer, der gewohnheitsmäßig der Schrift gehorcht.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„Ein Jünger wird nicht gerettet, weil er in seinem Wort bleibt, sondern er bleibt in seinem Wort, weil er gerettet ist.“ 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(William MacDonald)</a:t>
            </a:r>
          </a:p>
        </p:txBody>
      </p:sp>
    </p:spTree>
    <p:extLst>
      <p:ext uri="{BB962C8B-B14F-4D97-AF65-F5344CB8AC3E}">
        <p14:creationId xmlns:p14="http://schemas.microsoft.com/office/powerpoint/2010/main" val="41751180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783D64-6C9B-8909-302E-3A6AC406E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250BB138-36F9-6329-2935-49CA1444268D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507C5B1-1110-FCFA-BFBB-6C727274B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7492079D-772C-CDC1-174F-2C6E189F6B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5BE11137-1457-CE51-4B83-6380CAB1736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Nachweis wahrer Jüngerschaft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8FE266-828D-48F7-7C30-5D083BE3F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wahrer Jünger Jesu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gehorcht dem Meister: Christus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(Johannes 10,16; 26-27; 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1. Johannes 2,3; 3,24; 2. Johannes 9; Jakobus 1,22)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hält an der Lehre der Bibel fest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Thessalonicher 2,15; 2. Timotheus 3,14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bleibt in Christus, praktisch ausgelebt im Gehorsam gegenüber seinem Wort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14,15.21.23; 15,10; 1. Johannes 3,24; Jakobus 1,25; Matthäus 7,24-25)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24016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4194D-3B5D-6A96-84C9-866CA3BA35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E9FA53E6-03A6-6A8F-1B2D-BF08533F7ADC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9D01C792-3448-1D79-6FD6-D3F65261A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5D07B609-8E88-B955-2E2A-A4D65C4D2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FB907AB6-0148-C11F-CF48-B80B41EDD63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Nachweis wahrer Jüngerschaft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3B3EBD31-A21B-3C1E-2BA9-ABFB3CD1C8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39750"/>
              </p:ext>
            </p:extLst>
          </p:nvPr>
        </p:nvGraphicFramePr>
        <p:xfrm>
          <a:off x="457199" y="1989138"/>
          <a:ext cx="10429104" cy="4454226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702798">
                  <a:extLst>
                    <a:ext uri="{9D8B030D-6E8A-4147-A177-3AD203B41FA5}">
                      <a16:colId xmlns:a16="http://schemas.microsoft.com/office/drawing/2014/main" val="340860240"/>
                    </a:ext>
                  </a:extLst>
                </a:gridCol>
                <a:gridCol w="1491775">
                  <a:extLst>
                    <a:ext uri="{9D8B030D-6E8A-4147-A177-3AD203B41FA5}">
                      <a16:colId xmlns:a16="http://schemas.microsoft.com/office/drawing/2014/main" val="1882734588"/>
                    </a:ext>
                  </a:extLst>
                </a:gridCol>
                <a:gridCol w="3742756">
                  <a:extLst>
                    <a:ext uri="{9D8B030D-6E8A-4147-A177-3AD203B41FA5}">
                      <a16:colId xmlns:a16="http://schemas.microsoft.com/office/drawing/2014/main" val="3182750783"/>
                    </a:ext>
                  </a:extLst>
                </a:gridCol>
                <a:gridCol w="1491775">
                  <a:extLst>
                    <a:ext uri="{9D8B030D-6E8A-4147-A177-3AD203B41FA5}">
                      <a16:colId xmlns:a16="http://schemas.microsoft.com/office/drawing/2014/main" val="16209956"/>
                    </a:ext>
                  </a:extLst>
                </a:gridCol>
              </a:tblGrid>
              <a:tr h="335626">
                <a:tc gridSpan="2">
                  <a:txBody>
                    <a:bodyPr/>
                    <a:lstStyle/>
                    <a:p>
                      <a:pPr algn="ctr"/>
                      <a:r>
                        <a:rPr lang="de-DE" sz="2800" dirty="0">
                          <a:effectLst/>
                        </a:rPr>
                        <a:t>Keine wahren Jünger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800" dirty="0">
                          <a:effectLst/>
                        </a:rPr>
                        <a:t>Rettender Glaube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273767"/>
                  </a:ext>
                </a:extLst>
              </a:tr>
              <a:tr h="1342502">
                <a:tc>
                  <a:txBody>
                    <a:bodyPr/>
                    <a:lstStyle/>
                    <a:p>
                      <a:r>
                        <a:rPr lang="de-DE" sz="2800" b="0" dirty="0">
                          <a:effectLst/>
                        </a:rPr>
                        <a:t>Zeichen-Glaube</a:t>
                      </a:r>
                      <a:endParaRPr lang="de-DE" sz="2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Johannes 2,23-25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In Christi Wort bleiben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Johannes 2,22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194765"/>
                  </a:ext>
                </a:extLst>
              </a:tr>
              <a:tr h="1342502">
                <a:tc>
                  <a:txBody>
                    <a:bodyPr/>
                    <a:lstStyle/>
                    <a:p>
                      <a:r>
                        <a:rPr lang="de-DE" sz="2800" b="0" dirty="0">
                          <a:effectLst/>
                        </a:rPr>
                        <a:t>Gingen aufgrund der Worte Jesu von ihm weg</a:t>
                      </a:r>
                      <a:endParaRPr lang="de-DE" sz="2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Johannes 6,65-66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Christus hat Worte ewigen Lebens </a:t>
                      </a:r>
                      <a:r>
                        <a:rPr lang="de-DE" sz="28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sz="2800" dirty="0">
                          <a:effectLst/>
                        </a:rPr>
                        <a:t> Glaube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Johannes 6,68-69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671440"/>
                  </a:ext>
                </a:extLst>
              </a:tr>
              <a:tr h="1342502">
                <a:tc>
                  <a:txBody>
                    <a:bodyPr/>
                    <a:lstStyle/>
                    <a:p>
                      <a:r>
                        <a:rPr lang="de-DE" sz="2800" b="0" dirty="0">
                          <a:effectLst/>
                        </a:rPr>
                        <a:t>Können bis zum Schluss dabei sein</a:t>
                      </a:r>
                      <a:endParaRPr lang="de-DE" sz="2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Johannes 6,70-71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800" dirty="0">
                          <a:effectLst/>
                        </a:rPr>
                        <a:t>Christus hat Worte ewigen Lebens </a:t>
                      </a:r>
                      <a:r>
                        <a:rPr lang="de-DE" sz="28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sz="2800" dirty="0">
                          <a:effectLst/>
                        </a:rPr>
                        <a:t> Glaube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800" dirty="0">
                          <a:effectLst/>
                        </a:rPr>
                        <a:t>Johannes 6,68-69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76062650"/>
                  </a:ext>
                </a:extLst>
              </a:tr>
            </a:tbl>
          </a:graphicData>
        </a:graphic>
      </p:graphicFrame>
      <p:sp>
        <p:nvSpPr>
          <p:cNvPr id="7" name="Rechteck 6">
            <a:extLst>
              <a:ext uri="{FF2B5EF4-FFF2-40B4-BE49-F238E27FC236}">
                <a16:creationId xmlns:a16="http://schemas.microsoft.com/office/drawing/2014/main" id="{7DF4BDC4-51D6-AB45-18B0-930328045D41}"/>
              </a:ext>
            </a:extLst>
          </p:cNvPr>
          <p:cNvSpPr/>
          <p:nvPr/>
        </p:nvSpPr>
        <p:spPr>
          <a:xfrm>
            <a:off x="463376" y="3762633"/>
            <a:ext cx="10410570" cy="13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0AC87F0-6383-96A5-819A-39FCFB4BE614}"/>
              </a:ext>
            </a:extLst>
          </p:cNvPr>
          <p:cNvSpPr/>
          <p:nvPr/>
        </p:nvSpPr>
        <p:spPr>
          <a:xfrm>
            <a:off x="457198" y="5108619"/>
            <a:ext cx="10410570" cy="1332000"/>
          </a:xfrm>
          <a:prstGeom prst="rect">
            <a:avLst/>
          </a:prstGeom>
          <a:solidFill>
            <a:srgbClr val="EAEF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8635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8C96C-B8E4-B2C5-B178-B172FEA6E5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5F7F2F7D-4F70-D6AA-E0AA-2061B3705E72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0BE5EC38-53DA-C970-CA7E-80F26E636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03F2FFFF-2A43-37B3-D70A-BFE1A06F2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AABA0980-61F8-1981-E118-76845AADACD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Nachweis wahrer Jüngerschaft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228DE88C-D69B-7572-3615-658271F47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581802"/>
              </p:ext>
            </p:extLst>
          </p:nvPr>
        </p:nvGraphicFramePr>
        <p:xfrm>
          <a:off x="457199" y="1985967"/>
          <a:ext cx="10429104" cy="383552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086101">
                  <a:extLst>
                    <a:ext uri="{9D8B030D-6E8A-4147-A177-3AD203B41FA5}">
                      <a16:colId xmlns:a16="http://schemas.microsoft.com/office/drawing/2014/main" val="340860240"/>
                    </a:ext>
                  </a:extLst>
                </a:gridCol>
                <a:gridCol w="2108472">
                  <a:extLst>
                    <a:ext uri="{9D8B030D-6E8A-4147-A177-3AD203B41FA5}">
                      <a16:colId xmlns:a16="http://schemas.microsoft.com/office/drawing/2014/main" val="1882734588"/>
                    </a:ext>
                  </a:extLst>
                </a:gridCol>
                <a:gridCol w="3203116">
                  <a:extLst>
                    <a:ext uri="{9D8B030D-6E8A-4147-A177-3AD203B41FA5}">
                      <a16:colId xmlns:a16="http://schemas.microsoft.com/office/drawing/2014/main" val="3182750783"/>
                    </a:ext>
                  </a:extLst>
                </a:gridCol>
                <a:gridCol w="2031415">
                  <a:extLst>
                    <a:ext uri="{9D8B030D-6E8A-4147-A177-3AD203B41FA5}">
                      <a16:colId xmlns:a16="http://schemas.microsoft.com/office/drawing/2014/main" val="16209956"/>
                    </a:ext>
                  </a:extLst>
                </a:gridCol>
              </a:tblGrid>
              <a:tr h="383823">
                <a:tc gridSpan="2">
                  <a:txBody>
                    <a:bodyPr/>
                    <a:lstStyle/>
                    <a:p>
                      <a:pPr algn="ctr"/>
                      <a:r>
                        <a:rPr lang="de-DE" sz="2800" dirty="0">
                          <a:effectLst/>
                        </a:rPr>
                        <a:t>Scheinbare Jünger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2800" dirty="0">
                          <a:effectLst/>
                        </a:rPr>
                        <a:t>Wahre Jünger</a:t>
                      </a:r>
                      <a:endParaRPr lang="de-DE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273767"/>
                  </a:ext>
                </a:extLst>
              </a:tr>
              <a:tr h="274159">
                <a:tc>
                  <a:txBody>
                    <a:bodyPr/>
                    <a:lstStyle/>
                    <a:p>
                      <a:r>
                        <a:rPr lang="de-DE" sz="2000" b="0" dirty="0">
                          <a:effectLst/>
                        </a:rPr>
                        <a:t>Sind aktiv</a:t>
                      </a:r>
                      <a:endParaRPr lang="de-DE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Matthäus 7,21-23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Tun den Willen des Vaters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Matthäus 7,21-24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194765"/>
                  </a:ext>
                </a:extLst>
              </a:tr>
              <a:tr h="548318">
                <a:tc>
                  <a:txBody>
                    <a:bodyPr/>
                    <a:lstStyle/>
                    <a:p>
                      <a:r>
                        <a:rPr lang="de-DE" sz="2000" b="0" dirty="0">
                          <a:effectLst/>
                        </a:rPr>
                        <a:t>Glauben oberflächlich und bringen keine Frucht</a:t>
                      </a:r>
                      <a:endParaRPr lang="de-DE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Matthäus 13,1-9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Hören und verstehen das Wort und bringen Frucht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Matthäus 13,23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671440"/>
                  </a:ext>
                </a:extLst>
              </a:tr>
              <a:tr h="548318">
                <a:tc>
                  <a:txBody>
                    <a:bodyPr/>
                    <a:lstStyle/>
                    <a:p>
                      <a:r>
                        <a:rPr lang="de-DE" sz="2000" b="0" dirty="0">
                          <a:effectLst/>
                        </a:rPr>
                        <a:t>Sind existent als „Unkraut“</a:t>
                      </a:r>
                      <a:endParaRPr lang="de-DE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Matthäus 13,24-30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Sind existent und bringen Frucht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Matthäus 13,26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790894"/>
                  </a:ext>
                </a:extLst>
              </a:tr>
              <a:tr h="274159">
                <a:tc>
                  <a:txBody>
                    <a:bodyPr/>
                    <a:lstStyle/>
                    <a:p>
                      <a:r>
                        <a:rPr lang="de-DE" sz="2000" b="0" dirty="0">
                          <a:effectLst/>
                        </a:rPr>
                        <a:t>Bejubeln auch Jesus</a:t>
                      </a:r>
                      <a:endParaRPr lang="de-DE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Johannes 12,12-19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Halten am Wort Gottes fest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effectLst/>
                        </a:rPr>
                        <a:t>Johannes 12,16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7294073"/>
                  </a:ext>
                </a:extLst>
              </a:tr>
              <a:tr h="548318">
                <a:tc>
                  <a:txBody>
                    <a:bodyPr/>
                    <a:lstStyle/>
                    <a:p>
                      <a:r>
                        <a:rPr lang="de-DE" sz="2000" b="0" dirty="0">
                          <a:effectLst/>
                        </a:rPr>
                        <a:t>Sind falsche Brüder</a:t>
                      </a:r>
                      <a:endParaRPr lang="de-DE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Galater 2,4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Wollen nicht in die Knechtschaft zurück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Galater 2,4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062650"/>
                  </a:ext>
                </a:extLst>
              </a:tr>
              <a:tr h="970407">
                <a:tc>
                  <a:txBody>
                    <a:bodyPr/>
                    <a:lstStyle/>
                    <a:p>
                      <a:r>
                        <a:rPr lang="de-DE" sz="2000" b="0" dirty="0">
                          <a:effectLst/>
                        </a:rPr>
                        <a:t>Sind nicht von uns</a:t>
                      </a:r>
                      <a:endParaRPr lang="de-DE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1. Johannes 2,19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de-DE" sz="2000" dirty="0">
                          <a:effectLst/>
                        </a:rPr>
                        <a:t>Können wissen, dass sie ewiges Leben haben und prüfen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>
                          <a:effectLst/>
                        </a:rPr>
                        <a:t>1. Johannes 5,13</a:t>
                      </a:r>
                      <a:endParaRPr lang="de-DE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92369924"/>
                  </a:ext>
                </a:extLst>
              </a:tr>
            </a:tbl>
          </a:graphicData>
        </a:graphic>
      </p:graphicFrame>
      <p:sp>
        <p:nvSpPr>
          <p:cNvPr id="4" name="Rechteck 3">
            <a:extLst>
              <a:ext uri="{FF2B5EF4-FFF2-40B4-BE49-F238E27FC236}">
                <a16:creationId xmlns:a16="http://schemas.microsoft.com/office/drawing/2014/main" id="{129178E9-65E5-7982-9E36-EB54BD3E8DEA}"/>
              </a:ext>
            </a:extLst>
          </p:cNvPr>
          <p:cNvSpPr/>
          <p:nvPr/>
        </p:nvSpPr>
        <p:spPr>
          <a:xfrm>
            <a:off x="463376" y="2720487"/>
            <a:ext cx="10410570" cy="6009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784711F0-B740-153E-7F7B-246DBD8A262B}"/>
              </a:ext>
            </a:extLst>
          </p:cNvPr>
          <p:cNvSpPr/>
          <p:nvPr/>
        </p:nvSpPr>
        <p:spPr>
          <a:xfrm>
            <a:off x="463376" y="3337997"/>
            <a:ext cx="10410570" cy="594000"/>
          </a:xfrm>
          <a:prstGeom prst="rect">
            <a:avLst/>
          </a:prstGeom>
          <a:solidFill>
            <a:srgbClr val="EAEF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3CE393C-A722-8544-6EDB-A97051EDB338}"/>
              </a:ext>
            </a:extLst>
          </p:cNvPr>
          <p:cNvSpPr/>
          <p:nvPr/>
        </p:nvSpPr>
        <p:spPr>
          <a:xfrm>
            <a:off x="463376" y="4244840"/>
            <a:ext cx="10410570" cy="594000"/>
          </a:xfrm>
          <a:prstGeom prst="rect">
            <a:avLst/>
          </a:prstGeom>
          <a:solidFill>
            <a:srgbClr val="EAEF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79DCD78-9D76-F8FC-08AE-C3E3EECD4FAD}"/>
              </a:ext>
            </a:extLst>
          </p:cNvPr>
          <p:cNvSpPr/>
          <p:nvPr/>
        </p:nvSpPr>
        <p:spPr>
          <a:xfrm>
            <a:off x="463376" y="3944949"/>
            <a:ext cx="1041057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4804431-1953-BD46-F6C5-8B00F9A2F533}"/>
              </a:ext>
            </a:extLst>
          </p:cNvPr>
          <p:cNvSpPr/>
          <p:nvPr/>
        </p:nvSpPr>
        <p:spPr>
          <a:xfrm>
            <a:off x="463376" y="4857455"/>
            <a:ext cx="10410570" cy="95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7E2FCAA-1171-733F-AE04-3C910678DF65}"/>
              </a:ext>
            </a:extLst>
          </p:cNvPr>
          <p:cNvSpPr/>
          <p:nvPr/>
        </p:nvSpPr>
        <p:spPr>
          <a:xfrm>
            <a:off x="463376" y="2422339"/>
            <a:ext cx="10410570" cy="288000"/>
          </a:xfrm>
          <a:prstGeom prst="rect">
            <a:avLst/>
          </a:prstGeom>
          <a:solidFill>
            <a:srgbClr val="EAEFF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1713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11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A4F3D-B3BA-F5F8-BF9D-5F9602A21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871FE3E3-ABFF-CEDF-739A-369F8D6AE7BB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E12D891-7ACA-477A-2D79-7A82A69D9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66B8737A-0C39-996C-4376-D57772AF4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799CFC31-1608-4BA5-2DFB-29D83638CC7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Nachweis wahrer Jüngerschaft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8967EF1-A4A4-9390-6C86-D79FAEA6A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wahrer Jünger Jesu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will Jesus mit seinem ganzen Sein nachfolgen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Matthäus 10,38; 16,24; Johannes 10,27; Lukas 14,27)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lernt, um Christus ähnlicher zu werden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(Matthäus 11,29; Philipper 2,5; 4,9; 2. Timotheus 2,2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gehorcht Christus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14,21.23-24; 15,10.14)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lebt für Christus mit ganzer Hingabe und liebt andere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(Galater 2,20; 2. Korinther 5,15; Matthäus 10,37-39; Johannes 13,12-17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82536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FA650-EB92-638E-CBB4-7E484E218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99329D0C-3E08-25D1-6232-B2070D0E4C1F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9C62D36-B120-1180-979A-49C9C2ACF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526BADBC-697E-2ECB-1EB0-297FCCDA0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01E0C3C1-F3C6-DFF2-5661-63B0E00E3242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Der Nachweis wahrer Jüngerschaft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FBB6E15-A44F-C4EF-AB0B-537E23C45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wahrer Jünger Jesu verwirklicht seine Rettung mit ganzer Hingabe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Philipper 2,12)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, weil Gott Wollen und Vollbringen schenkt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Philipper 2,13)</a:t>
            </a:r>
          </a:p>
        </p:txBody>
      </p:sp>
    </p:spTree>
    <p:extLst>
      <p:ext uri="{BB962C8B-B14F-4D97-AF65-F5344CB8AC3E}">
        <p14:creationId xmlns:p14="http://schemas.microsoft.com/office/powerpoint/2010/main" val="359796454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539713-1CC7-22D5-E0D1-65FA6A94F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extLst>
              <a:ext uri="{FF2B5EF4-FFF2-40B4-BE49-F238E27FC236}">
                <a16:creationId xmlns:a16="http://schemas.microsoft.com/office/drawing/2014/main" id="{47CC5925-A25C-3B0A-9944-81C843AD1A3F}"/>
              </a:ext>
            </a:extLst>
          </p:cNvPr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5B1C1DD8-FDE3-356D-2902-0F5992850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Bist du wahrhaft sein Jünger?</a:t>
            </a: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EE489FCE-FEC8-C1B6-4A90-5AEF9A09F8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9E2D1D6-8701-051B-7C00-477F848C6156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Der Nutzen wahrer Jüngerschaft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5E218E2-91C1-3B27-1386-687C471B8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Ein wahrer Jünger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erkennt die Wahrheit der Rettung durch Jesus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Johannes 8,12; 14,6)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wird durch die Wahrheit frei</a:t>
            </a:r>
          </a:p>
          <a:p>
            <a:pPr marL="9350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der Versklavung der Sünde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(Verse 34-36; Römer 6,11-23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935038" lvl="1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von der Versklavung des Gesetzes und seiner Verdammung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sv-S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Römer 8,2; Galater 4,1-7; 5,1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)</a:t>
            </a:r>
          </a:p>
          <a:p>
            <a:pPr marL="53498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ist mit dem gläubigen Abraham in Christus gesegnet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fi-FI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Galater 3,6-9; Römer 4)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71439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698</Words>
  <Application>Microsoft Office PowerPoint</Application>
  <PresentationFormat>Breitbild</PresentationFormat>
  <Paragraphs>103</Paragraphs>
  <Slides>11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 ESSENCE</vt:lpstr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Johannes 8,31-36: Bist du wahrhaft sein Jünger?</dc:title>
  <dc:creator>Sascha Kriegler</dc:creator>
  <cp:lastModifiedBy>Sascha Kriegler</cp:lastModifiedBy>
  <cp:revision>589</cp:revision>
  <dcterms:created xsi:type="dcterms:W3CDTF">2015-12-06T14:34:46Z</dcterms:created>
  <dcterms:modified xsi:type="dcterms:W3CDTF">2025-02-02T08:00:38Z</dcterms:modified>
</cp:coreProperties>
</file>